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2" r:id="rId1"/>
    <p:sldMasterId id="2147483922" r:id="rId2"/>
  </p:sldMasterIdLst>
  <p:notesMasterIdLst>
    <p:notesMasterId r:id="rId35"/>
  </p:notesMasterIdLst>
  <p:sldIdLst>
    <p:sldId id="324" r:id="rId3"/>
    <p:sldId id="280" r:id="rId4"/>
    <p:sldId id="281" r:id="rId5"/>
    <p:sldId id="282" r:id="rId6"/>
    <p:sldId id="283" r:id="rId7"/>
    <p:sldId id="284" r:id="rId8"/>
    <p:sldId id="285" r:id="rId9"/>
    <p:sldId id="286" r:id="rId10"/>
    <p:sldId id="287" r:id="rId11"/>
    <p:sldId id="288" r:id="rId12"/>
    <p:sldId id="289" r:id="rId13"/>
    <p:sldId id="290" r:id="rId14"/>
    <p:sldId id="291" r:id="rId15"/>
    <p:sldId id="292" r:id="rId16"/>
    <p:sldId id="293" r:id="rId17"/>
    <p:sldId id="294" r:id="rId18"/>
    <p:sldId id="296" r:id="rId19"/>
    <p:sldId id="295" r:id="rId20"/>
    <p:sldId id="297" r:id="rId21"/>
    <p:sldId id="299" r:id="rId22"/>
    <p:sldId id="298" r:id="rId23"/>
    <p:sldId id="301" r:id="rId24"/>
    <p:sldId id="300" r:id="rId25"/>
    <p:sldId id="303" r:id="rId26"/>
    <p:sldId id="304" r:id="rId27"/>
    <p:sldId id="305" r:id="rId28"/>
    <p:sldId id="306" r:id="rId29"/>
    <p:sldId id="309" r:id="rId30"/>
    <p:sldId id="307" r:id="rId31"/>
    <p:sldId id="308" r:id="rId32"/>
    <p:sldId id="302" r:id="rId33"/>
    <p:sldId id="330" r:id="rId34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F2CD"/>
    <a:srgbClr val="D9E7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9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86" y="3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1753E9-A4FA-44E5-A9E4-0AED895C6F3B}" type="datetimeFigureOut">
              <a:rPr lang="zh-TW" altLang="en-US" smtClean="0"/>
              <a:t>2022/2/15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AF8328-BE44-4B1D-AEE4-A1B05C43A56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73122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B3B07-BD2C-4C49-AC1B-3D6C8886CAC4}" type="datetime1">
              <a:rPr lang="zh-TW" altLang="en-US" smtClean="0"/>
              <a:t>2022/2/15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Computer Center/NPUST Profession, Innovation, Efficiency</a:t>
            </a: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248CE-E796-45D7-BBB0-970B2874DD32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圖片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383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DD7C6-E043-4D9F-9019-B7D6B1E400EA}" type="datetime1">
              <a:rPr lang="zh-TW" altLang="en-US" smtClean="0"/>
              <a:t>2022/2/15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Computer Center/NPUST Profession, Innovation, Efficiency</a:t>
            </a: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248CE-E796-45D7-BBB0-970B2874DD3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90023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5F680-0E54-46D2-9C40-1E08C73C29D6}" type="datetime1">
              <a:rPr lang="zh-TW" altLang="en-US" smtClean="0"/>
              <a:t>2022/2/15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Computer Center/NPUST Profession, Innovation, Efficiency</a:t>
            </a: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248CE-E796-45D7-BBB0-970B2874DD3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64467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824790"/>
            <a:ext cx="6858000" cy="1736726"/>
          </a:xfrm>
        </p:spPr>
        <p:txBody>
          <a:bodyPr anchor="ctr">
            <a:normAutofit/>
          </a:bodyPr>
          <a:lstStyle>
            <a:lvl1pPr algn="ctr">
              <a:defRPr sz="4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dirty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B3B07-BD2C-4C49-AC1B-3D6C8886CAC4}" type="datetime1">
              <a:rPr lang="zh-TW" altLang="en-US" smtClean="0"/>
              <a:t>2022/2/15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Computer Center/NPUST Profession, Innovation, Efficiency</a:t>
            </a: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248CE-E796-45D7-BBB0-970B2874DD32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048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22209"/>
            <a:ext cx="7886700" cy="532296"/>
          </a:xfrm>
        </p:spPr>
        <p:txBody>
          <a:bodyPr>
            <a:noAutofit/>
          </a:bodyPr>
          <a:lstStyle>
            <a:lvl1pPr>
              <a:defRPr sz="3200" b="1"/>
            </a:lvl1pPr>
          </a:lstStyle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990599"/>
            <a:ext cx="7886700" cy="5426243"/>
          </a:xfrm>
        </p:spPr>
        <p:txBody>
          <a:bodyPr>
            <a:normAutofit/>
          </a:bodyPr>
          <a:lstStyle>
            <a:lvl1pPr algn="just">
              <a:lnSpc>
                <a:spcPct val="120000"/>
              </a:lnSpc>
              <a:spcBef>
                <a:spcPts val="600"/>
              </a:spcBef>
              <a:defRPr sz="2400"/>
            </a:lvl1pPr>
            <a:lvl2pPr algn="just">
              <a:lnSpc>
                <a:spcPct val="120000"/>
              </a:lnSpc>
              <a:spcBef>
                <a:spcPts val="600"/>
              </a:spcBef>
              <a:defRPr sz="2000"/>
            </a:lvl2pPr>
            <a:lvl3pPr algn="just">
              <a:lnSpc>
                <a:spcPct val="120000"/>
              </a:lnSpc>
              <a:spcBef>
                <a:spcPts val="600"/>
              </a:spcBef>
              <a:defRPr sz="1800"/>
            </a:lvl3pPr>
            <a:lvl4pPr algn="just">
              <a:lnSpc>
                <a:spcPct val="120000"/>
              </a:lnSpc>
              <a:spcBef>
                <a:spcPts val="600"/>
              </a:spcBef>
              <a:defRPr sz="1600"/>
            </a:lvl4pPr>
            <a:lvl5pPr algn="just">
              <a:lnSpc>
                <a:spcPct val="120000"/>
              </a:lnSpc>
              <a:spcBef>
                <a:spcPts val="600"/>
              </a:spcBef>
              <a:defRPr sz="1600"/>
            </a:lvl5pPr>
          </a:lstStyle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52936"/>
            <a:ext cx="1833813" cy="268540"/>
          </a:xfrm>
        </p:spPr>
        <p:txBody>
          <a:bodyPr/>
          <a:lstStyle>
            <a:lvl1pPr>
              <a:defRPr sz="1050"/>
            </a:lvl1pPr>
          </a:lstStyle>
          <a:p>
            <a:fld id="{2D564CC6-3435-456B-8455-B9B4E223DFFF}" type="datetime1">
              <a:rPr lang="zh-TW" altLang="en-US" smtClean="0"/>
              <a:t>2022/2/15</a:t>
            </a:fld>
            <a:endParaRPr lang="zh-TW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54705" y="6452936"/>
            <a:ext cx="4034590" cy="268540"/>
          </a:xfrm>
        </p:spPr>
        <p:txBody>
          <a:bodyPr/>
          <a:lstStyle>
            <a:lvl1pPr>
              <a:defRPr sz="1050" b="1" i="1"/>
            </a:lvl1pPr>
          </a:lstStyle>
          <a:p>
            <a:r>
              <a:rPr lang="en-US" altLang="zh-TW" dirty="0"/>
              <a:t>Computer Center/NPUST Profession, Innovation, Efficiency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81536" y="6452936"/>
            <a:ext cx="1833813" cy="268540"/>
          </a:xfrm>
        </p:spPr>
        <p:txBody>
          <a:bodyPr/>
          <a:lstStyle>
            <a:lvl1pPr>
              <a:defRPr sz="1050" b="1" i="1"/>
            </a:lvl1pPr>
          </a:lstStyle>
          <a:p>
            <a:fld id="{A08248CE-E796-45D7-BBB0-970B2874DD32}" type="slidenum">
              <a:rPr lang="zh-TW" altLang="en-US" smtClean="0"/>
              <a:pPr/>
              <a:t>‹#›</a:t>
            </a:fld>
            <a:endParaRPr lang="zh-TW" altLang="en-US"/>
          </a:p>
        </p:txBody>
      </p:sp>
      <p:grpSp>
        <p:nvGrpSpPr>
          <p:cNvPr id="7" name="群組 6"/>
          <p:cNvGrpSpPr/>
          <p:nvPr userDrawn="1"/>
        </p:nvGrpSpPr>
        <p:grpSpPr>
          <a:xfrm>
            <a:off x="49747" y="-9526"/>
            <a:ext cx="1450441" cy="432620"/>
            <a:chOff x="210778" y="2658558"/>
            <a:chExt cx="3173843" cy="946655"/>
          </a:xfrm>
        </p:grpSpPr>
        <p:graphicFrame>
          <p:nvGraphicFramePr>
            <p:cNvPr id="8" name="Object 17"/>
            <p:cNvGraphicFramePr>
              <a:graphicFrameLocks noChangeAspect="1"/>
            </p:cNvGraphicFramePr>
            <p:nvPr>
              <p:extLst/>
            </p:nvPr>
          </p:nvGraphicFramePr>
          <p:xfrm>
            <a:off x="210778" y="2658558"/>
            <a:ext cx="859149" cy="94665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59" name="PhotoImpact" r:id="rId3" imgW="9688889" imgH="10666667" progId="">
                    <p:embed/>
                  </p:oleObj>
                </mc:Choice>
                <mc:Fallback>
                  <p:oleObj name="PhotoImpact" r:id="rId3" imgW="9688889" imgH="10666667" progId="">
                    <p:embed/>
                    <p:pic>
                      <p:nvPicPr>
                        <p:cNvPr id="8" name="Object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0778" y="2658558"/>
                          <a:ext cx="859149" cy="94665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9" name="圖片 8"/>
            <p:cNvPicPr>
              <a:picLocks noChangeAspect="1"/>
            </p:cNvPicPr>
            <p:nvPr/>
          </p:nvPicPr>
          <p:blipFill rotWithShape="1">
            <a:blip r:embed="rId5" cstate="print">
              <a:clrChange>
                <a:clrFrom>
                  <a:srgbClr val="003466"/>
                </a:clrFrom>
                <a:clrTo>
                  <a:srgbClr val="00346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94" t="89899" r="66537" b="1167"/>
            <a:stretch/>
          </p:blipFill>
          <p:spPr>
            <a:xfrm>
              <a:off x="1069927" y="2801908"/>
              <a:ext cx="2314694" cy="658018"/>
            </a:xfrm>
            <a:prstGeom prst="rect">
              <a:avLst/>
            </a:prstGeom>
          </p:spPr>
        </p:pic>
      </p:grpSp>
      <p:cxnSp>
        <p:nvCxnSpPr>
          <p:cNvPr id="11" name="直線接點 10"/>
          <p:cNvCxnSpPr/>
          <p:nvPr userDrawn="1"/>
        </p:nvCxnSpPr>
        <p:spPr>
          <a:xfrm>
            <a:off x="628650" y="948529"/>
            <a:ext cx="7886700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70221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4557A-5536-44B8-B406-758312B06E33}" type="datetime1">
              <a:rPr lang="zh-TW" altLang="en-US" smtClean="0"/>
              <a:t>2022/2/15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Computer Center/NPUST Profession, Innovation, Efficiency</a:t>
            </a: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248CE-E796-45D7-BBB0-970B2874DD3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747666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C6D56-2695-4C3C-9456-85B1DE37BA9A}" type="datetime1">
              <a:rPr lang="zh-TW" altLang="en-US" smtClean="0"/>
              <a:t>2022/2/15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Computer Center/NPUST Profession, Innovation, Efficiency</a:t>
            </a:r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248CE-E796-45D7-BBB0-970B2874DD3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340914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296B9-AFD0-4321-A6CA-17DFBC22D90F}" type="datetime1">
              <a:rPr lang="zh-TW" altLang="en-US" smtClean="0"/>
              <a:t>2022/2/15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Computer Center/NPUST Profession, Innovation, Efficiency</a:t>
            </a:r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248CE-E796-45D7-BBB0-970B2874DD3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431944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788EA-7ACF-4D17-A81F-ECE8E745942D}" type="datetime1">
              <a:rPr lang="zh-TW" altLang="en-US" smtClean="0"/>
              <a:t>2022/2/15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Computer Center/NPUST Profession, Innovation, Efficiency</a:t>
            </a:r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248CE-E796-45D7-BBB0-970B2874DD3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484746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9FA63-1441-40B1-BC34-A087453CA1AB}" type="datetime1">
              <a:rPr lang="zh-TW" altLang="en-US" smtClean="0"/>
              <a:t>2022/2/15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Computer Center/NPUST Profession, Innovation, Efficiency</a:t>
            </a:r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248CE-E796-45D7-BBB0-970B2874DD3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9275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CB499-7CCB-4985-AFB8-52C2410B6611}" type="datetime1">
              <a:rPr lang="zh-TW" altLang="en-US" smtClean="0"/>
              <a:t>2022/2/15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Computer Center/NPUST Profession, Innovation, Efficiency</a:t>
            </a:r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248CE-E796-45D7-BBB0-970B2874DD3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48200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64CC6-3435-456B-8455-B9B4E223DFFF}" type="datetime1">
              <a:rPr lang="zh-TW" altLang="en-US" smtClean="0"/>
              <a:t>2022/2/15</a:t>
            </a:fld>
            <a:endParaRPr lang="zh-TW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Computer Center/NPUST Profession, Innovation, Efficiency</a:t>
            </a:r>
            <a:endParaRPr lang="en-US" altLang="zh-TW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248CE-E796-45D7-BBB0-970B2874DD32}" type="slidenum">
              <a:rPr lang="zh-TW" altLang="en-US" smtClean="0"/>
              <a:pPr/>
              <a:t>‹#›</a:t>
            </a:fld>
            <a:endParaRPr lang="zh-TW" altLang="en-US"/>
          </a:p>
        </p:txBody>
      </p:sp>
      <p:grpSp>
        <p:nvGrpSpPr>
          <p:cNvPr id="7" name="群組 6"/>
          <p:cNvGrpSpPr/>
          <p:nvPr userDrawn="1"/>
        </p:nvGrpSpPr>
        <p:grpSpPr>
          <a:xfrm>
            <a:off x="-96571" y="-2732847"/>
            <a:ext cx="1450441" cy="432620"/>
            <a:chOff x="210778" y="2658558"/>
            <a:chExt cx="3173843" cy="946655"/>
          </a:xfrm>
        </p:grpSpPr>
        <p:graphicFrame>
          <p:nvGraphicFramePr>
            <p:cNvPr id="8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6937192"/>
                </p:ext>
              </p:extLst>
            </p:nvPr>
          </p:nvGraphicFramePr>
          <p:xfrm>
            <a:off x="210778" y="2658558"/>
            <a:ext cx="859149" cy="94665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19" name="PhotoImpact" r:id="rId3" imgW="9688889" imgH="10666667" progId="">
                    <p:embed/>
                  </p:oleObj>
                </mc:Choice>
                <mc:Fallback>
                  <p:oleObj name="PhotoImpact" r:id="rId3" imgW="9688889" imgH="10666667" progId="">
                    <p:embed/>
                    <p:pic>
                      <p:nvPicPr>
                        <p:cNvPr id="8" name="Object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0778" y="2658558"/>
                          <a:ext cx="859149" cy="94665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9" name="圖片 8"/>
            <p:cNvPicPr>
              <a:picLocks noChangeAspect="1"/>
            </p:cNvPicPr>
            <p:nvPr/>
          </p:nvPicPr>
          <p:blipFill rotWithShape="1">
            <a:blip r:embed="rId5" cstate="print">
              <a:clrChange>
                <a:clrFrom>
                  <a:srgbClr val="003466"/>
                </a:clrFrom>
                <a:clrTo>
                  <a:srgbClr val="00346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94" t="89899" r="66537" b="1167"/>
            <a:stretch/>
          </p:blipFill>
          <p:spPr>
            <a:xfrm>
              <a:off x="1069927" y="2801908"/>
              <a:ext cx="2314694" cy="658018"/>
            </a:xfrm>
            <a:prstGeom prst="rect">
              <a:avLst/>
            </a:prstGeom>
          </p:spPr>
        </p:pic>
      </p:grpSp>
      <p:cxnSp>
        <p:nvCxnSpPr>
          <p:cNvPr id="10" name="直線接點 9"/>
          <p:cNvCxnSpPr/>
          <p:nvPr userDrawn="1"/>
        </p:nvCxnSpPr>
        <p:spPr>
          <a:xfrm>
            <a:off x="628650" y="948529"/>
            <a:ext cx="7886700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92" name="Picture 4">
            <a:extLst>
              <a:ext uri="{FF2B5EF4-FFF2-40B4-BE49-F238E27FC236}">
                <a16:creationId xmlns:a16="http://schemas.microsoft.com/office/drawing/2014/main" id="{470D4712-B9AF-400E-AB97-6B50FD8924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2654300"/>
            <a:ext cx="8509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57696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D9F60-DC2F-44F4-8DA5-E08E3E08371B}" type="datetime1">
              <a:rPr lang="zh-TW" altLang="en-US" smtClean="0"/>
              <a:t>2022/2/15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Computer Center/NPUST Profession, Innovation, Efficiency</a:t>
            </a:r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248CE-E796-45D7-BBB0-970B2874DD3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798518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DD7C6-E043-4D9F-9019-B7D6B1E400EA}" type="datetime1">
              <a:rPr lang="zh-TW" altLang="en-US" smtClean="0"/>
              <a:t>2022/2/15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Computer Center/NPUST Profession, Innovation, Efficiency</a:t>
            </a: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248CE-E796-45D7-BBB0-970B2874DD3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808635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5F680-0E54-46D2-9C40-1E08C73C29D6}" type="datetime1">
              <a:rPr lang="zh-TW" altLang="en-US" smtClean="0"/>
              <a:t>2022/2/15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Computer Center/NPUST Profession, Innovation, Efficiency</a:t>
            </a: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248CE-E796-45D7-BBB0-970B2874DD3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82572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4557A-5536-44B8-B406-758312B06E33}" type="datetime1">
              <a:rPr lang="zh-TW" altLang="en-US" smtClean="0"/>
              <a:t>2022/2/15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Computer Center/NPUST Profession, Innovation, Efficiency</a:t>
            </a: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248CE-E796-45D7-BBB0-970B2874DD32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7121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5"/>
            <a:ext cx="3703320" cy="4023359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C6D56-2695-4C3C-9456-85B1DE37BA9A}" type="datetime1">
              <a:rPr lang="zh-TW" altLang="en-US" smtClean="0"/>
              <a:t>2022/2/15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Computer Center/NPUST Profession, Innovation, Efficiency</a:t>
            </a:r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248CE-E796-45D7-BBB0-970B2874DD3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36340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5"/>
            <a:ext cx="3703320" cy="3286760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296B9-AFD0-4321-A6CA-17DFBC22D90F}" type="datetime1">
              <a:rPr lang="zh-TW" altLang="en-US" smtClean="0"/>
              <a:t>2022/2/15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Computer Center/NPUST Profession, Innovation, Efficiency</a:t>
            </a:r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248CE-E796-45D7-BBB0-970B2874DD3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48066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788EA-7ACF-4D17-A81F-ECE8E745942D}" type="datetime1">
              <a:rPr lang="zh-TW" altLang="en-US" smtClean="0"/>
              <a:t>2022/2/15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Computer Center/NPUST Profession, Innovation, Efficiency</a:t>
            </a:r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248CE-E796-45D7-BBB0-970B2874DD3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76917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9FA63-1441-40B1-BC34-A087453CA1AB}" type="datetime1">
              <a:rPr lang="zh-TW" altLang="en-US" smtClean="0"/>
              <a:t>2022/2/15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altLang="zh-TW"/>
              <a:t>Computer Center/NPUST Profession, Innovation, Efficiency</a:t>
            </a:r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248CE-E796-45D7-BBB0-970B2874DD3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0130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EABCB499-7CCB-4985-AFB8-52C2410B6611}" type="datetime1">
              <a:rPr lang="zh-TW" altLang="en-US" smtClean="0"/>
              <a:t>2022/2/15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altLang="zh-TW"/>
              <a:t>Computer Center/NPUST Profession, Innovation, Efficiency</a:t>
            </a:r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08248CE-E796-45D7-BBB0-970B2874DD3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71728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D9F60-DC2F-44F4-8DA5-E08E3E08371B}" type="datetime1">
              <a:rPr lang="zh-TW" altLang="en-US" smtClean="0"/>
              <a:t>2022/2/15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248CE-E796-45D7-BBB0-970B2874DD3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2547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9144001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8EDC508F-1C9C-4482-9820-14E7B9C9BF7F}" type="datetime1">
              <a:rPr lang="zh-TW" altLang="en-US" smtClean="0"/>
              <a:t>2022/2/15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 altLang="zh-TW"/>
              <a:t>Computer Center/NPUST Profession, Innovation, Efficiency</a:t>
            </a: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A08248CE-E796-45D7-BBB0-970B2874DD32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3862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3" r:id="rId1"/>
    <p:sldLayoutId id="2147483894" r:id="rId2"/>
    <p:sldLayoutId id="2147483895" r:id="rId3"/>
    <p:sldLayoutId id="2147483896" r:id="rId4"/>
    <p:sldLayoutId id="2147483897" r:id="rId5"/>
    <p:sldLayoutId id="2147483898" r:id="rId6"/>
    <p:sldLayoutId id="2147483899" r:id="rId7"/>
    <p:sldLayoutId id="2147483900" r:id="rId8"/>
    <p:sldLayoutId id="2147483901" r:id="rId9"/>
    <p:sldLayoutId id="2147483902" r:id="rId10"/>
    <p:sldLayoutId id="2147483903" r:id="rId11"/>
  </p:sldLayoutIdLst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DC508F-1C9C-4482-9820-14E7B9C9BF7F}" type="datetime1">
              <a:rPr lang="zh-TW" altLang="en-US" smtClean="0"/>
              <a:t>2022/2/15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TW"/>
              <a:t>Computer Center/NPUST Profession, Innovation, Efficiency</a:t>
            </a: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8248CE-E796-45D7-BBB0-970B2874DD3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17711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3" r:id="rId1"/>
    <p:sldLayoutId id="2147483924" r:id="rId2"/>
    <p:sldLayoutId id="2147483925" r:id="rId3"/>
    <p:sldLayoutId id="2147483926" r:id="rId4"/>
    <p:sldLayoutId id="2147483927" r:id="rId5"/>
    <p:sldLayoutId id="2147483928" r:id="rId6"/>
    <p:sldLayoutId id="2147483929" r:id="rId7"/>
    <p:sldLayoutId id="2147483930" r:id="rId8"/>
    <p:sldLayoutId id="2147483931" r:id="rId9"/>
    <p:sldLayoutId id="2147483932" r:id="rId10"/>
    <p:sldLayoutId id="2147483933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moodle.npust.edu.tw/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4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143000" y="4491790"/>
            <a:ext cx="6858000" cy="798094"/>
          </a:xfrm>
          <a:prstGeom prst="roundRect">
            <a:avLst>
              <a:gd name="adj" fmla="val 9632"/>
            </a:avLst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zh-TW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數位學習平台教育訓練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43000" y="5502442"/>
            <a:ext cx="6858000" cy="637675"/>
          </a:xfrm>
        </p:spPr>
        <p:txBody>
          <a:bodyPr>
            <a:noAutofit/>
          </a:bodyPr>
          <a:lstStyle/>
          <a:p>
            <a:r>
              <a:rPr lang="zh-TW" altLang="en-US" sz="1800" dirty="0">
                <a:solidFill>
                  <a:schemeClr val="bg1"/>
                </a:solidFill>
              </a:rPr>
              <a:t>屏科大電子計算機中心 教學研究組</a:t>
            </a:r>
            <a:endParaRPr lang="en-US" altLang="zh-TW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123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如何新增標籤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Computer Center/NPUST Profession, Innovation, Efficiency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248CE-E796-45D7-BBB0-970B2874DD32}" type="slidenum">
              <a:rPr lang="zh-TW" altLang="en-US" smtClean="0"/>
              <a:t>10</a:t>
            </a:fld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410816" y="2023208"/>
            <a:ext cx="63875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1635">
              <a:spcBef>
                <a:spcPts val="600"/>
              </a:spcBef>
              <a:spcAft>
                <a:spcPts val="600"/>
              </a:spcAft>
            </a:pPr>
            <a:r>
              <a:rPr lang="en-US" altLang="zh-TW" b="1" dirty="0">
                <a:latin typeface="Noto Sans CJK JP Regular" panose="020B0500000000000000" pitchFamily="34" charset="-128"/>
                <a:ea typeface="新細明體" panose="02020500000000000000" pitchFamily="18" charset="-120"/>
                <a:cs typeface="新細明體" panose="02020500000000000000" pitchFamily="18" charset="-120"/>
              </a:rPr>
              <a:t>1.</a:t>
            </a:r>
            <a:r>
              <a:rPr lang="zh-TW" altLang="zh-TW" b="1" dirty="0">
                <a:latin typeface="Noto Sans CJK JP Regular" panose="020B0500000000000000" pitchFamily="34" charset="-128"/>
                <a:ea typeface="新細明體" panose="02020500000000000000" pitchFamily="18" charset="-120"/>
                <a:cs typeface="新細明體" panose="02020500000000000000" pitchFamily="18" charset="-120"/>
              </a:rPr>
              <a:t>在課程頁面，按右上方的「啟用編輯模式」。</a:t>
            </a:r>
            <a:endParaRPr lang="zh-TW" altLang="zh-TW" b="1" dirty="0">
              <a:latin typeface="Noto Sans CJK JP Regular" panose="020B0500000000000000" pitchFamily="34" charset="-128"/>
              <a:ea typeface="Noto Sans CJK JP Regular" panose="020B0500000000000000" pitchFamily="34" charset="-128"/>
              <a:cs typeface="Noto Sans CJK JP Regular" panose="020B0500000000000000" pitchFamily="34" charset="-128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671" y="2536511"/>
            <a:ext cx="5110877" cy="51625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616" y="4148540"/>
            <a:ext cx="5263932" cy="1823209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410816" y="3502209"/>
            <a:ext cx="54930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1635">
              <a:spcBef>
                <a:spcPts val="600"/>
              </a:spcBef>
              <a:spcAft>
                <a:spcPts val="600"/>
              </a:spcAft>
            </a:pPr>
            <a:r>
              <a:rPr lang="en-US" altLang="zh-TW" b="1" dirty="0">
                <a:latin typeface="Noto Sans CJK JP Regular" panose="020B0500000000000000" pitchFamily="34" charset="-128"/>
                <a:ea typeface="新細明體" panose="02020500000000000000" pitchFamily="18" charset="-120"/>
                <a:cs typeface="新細明體" panose="02020500000000000000" pitchFamily="18" charset="-120"/>
              </a:rPr>
              <a:t>2.</a:t>
            </a:r>
            <a:r>
              <a:rPr lang="zh-TW" altLang="zh-TW" dirty="0"/>
              <a:t>在要編輯的週次位置，按右方「新增活動或資源」，出現功能視窗選擇【</a:t>
            </a:r>
            <a:r>
              <a:rPr lang="zh-TW" altLang="en-US" dirty="0"/>
              <a:t>標籤</a:t>
            </a:r>
            <a:r>
              <a:rPr lang="zh-TW" altLang="zh-TW" dirty="0"/>
              <a:t>】</a:t>
            </a:r>
            <a:endParaRPr lang="zh-TW" altLang="zh-TW" b="1" dirty="0">
              <a:latin typeface="Noto Sans CJK JP Regular" panose="020B0500000000000000" pitchFamily="34" charset="-128"/>
              <a:ea typeface="Noto Sans CJK JP Regular" panose="020B0500000000000000" pitchFamily="34" charset="-128"/>
              <a:cs typeface="Noto Sans CJK JP Regular" panose="020B0500000000000000" pitchFamily="34" charset="-128"/>
            </a:endParaRPr>
          </a:p>
        </p:txBody>
      </p:sp>
      <p:pic>
        <p:nvPicPr>
          <p:cNvPr id="9" name="圖片 8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66678" y="3502209"/>
            <a:ext cx="2571557" cy="26300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AutoShape 5"/>
          <p:cNvSpPr>
            <a:spLocks noChangeArrowheads="1"/>
          </p:cNvSpPr>
          <p:nvPr/>
        </p:nvSpPr>
        <p:spPr bwMode="auto">
          <a:xfrm>
            <a:off x="6234484" y="4826464"/>
            <a:ext cx="563880" cy="233680"/>
          </a:xfrm>
          <a:prstGeom prst="flowChartProcess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lumMod val="100000"/>
                    <a:lumOff val="0"/>
                  </a:schemeClr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zh-TW" altLang="en-US"/>
          </a:p>
        </p:txBody>
      </p:sp>
      <p:sp>
        <p:nvSpPr>
          <p:cNvPr id="11" name="AutoShape 5"/>
          <p:cNvSpPr>
            <a:spLocks noChangeArrowheads="1"/>
          </p:cNvSpPr>
          <p:nvPr/>
        </p:nvSpPr>
        <p:spPr bwMode="auto">
          <a:xfrm>
            <a:off x="5024757" y="5060145"/>
            <a:ext cx="879084" cy="233680"/>
          </a:xfrm>
          <a:prstGeom prst="flowChartProcess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lumMod val="100000"/>
                    <a:lumOff val="0"/>
                  </a:schemeClr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5144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如何新增並評分作業</a:t>
            </a:r>
            <a:r>
              <a:rPr lang="en-US" altLang="zh-TW" dirty="0"/>
              <a:t>(1)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Computer Center/NPUST Profession, Innovation, Efficiency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248CE-E796-45D7-BBB0-970B2874DD32}" type="slidenum">
              <a:rPr lang="zh-TW" altLang="en-US" smtClean="0"/>
              <a:t>11</a:t>
            </a:fld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410816" y="2023208"/>
            <a:ext cx="63875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1635">
              <a:spcBef>
                <a:spcPts val="600"/>
              </a:spcBef>
              <a:spcAft>
                <a:spcPts val="600"/>
              </a:spcAft>
            </a:pPr>
            <a:r>
              <a:rPr lang="en-US" altLang="zh-TW" b="1" dirty="0">
                <a:latin typeface="Noto Sans CJK JP Regular" panose="020B0500000000000000" pitchFamily="34" charset="-128"/>
                <a:ea typeface="新細明體" panose="02020500000000000000" pitchFamily="18" charset="-120"/>
                <a:cs typeface="新細明體" panose="02020500000000000000" pitchFamily="18" charset="-120"/>
              </a:rPr>
              <a:t>1.</a:t>
            </a:r>
            <a:r>
              <a:rPr lang="zh-TW" altLang="zh-TW" b="1" dirty="0">
                <a:latin typeface="Noto Sans CJK JP Regular" panose="020B0500000000000000" pitchFamily="34" charset="-128"/>
                <a:ea typeface="新細明體" panose="02020500000000000000" pitchFamily="18" charset="-120"/>
                <a:cs typeface="新細明體" panose="02020500000000000000" pitchFamily="18" charset="-120"/>
              </a:rPr>
              <a:t>在課程頁面，按右上方的「啟用編輯模式」。</a:t>
            </a:r>
            <a:endParaRPr lang="zh-TW" altLang="zh-TW" b="1" dirty="0">
              <a:latin typeface="Noto Sans CJK JP Regular" panose="020B0500000000000000" pitchFamily="34" charset="-128"/>
              <a:ea typeface="Noto Sans CJK JP Regular" panose="020B0500000000000000" pitchFamily="34" charset="-128"/>
              <a:cs typeface="Noto Sans CJK JP Regular" panose="020B0500000000000000" pitchFamily="34" charset="-128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671" y="2536511"/>
            <a:ext cx="5110877" cy="516250"/>
          </a:xfrm>
          <a:prstGeom prst="rect">
            <a:avLst/>
          </a:prstGeom>
        </p:spPr>
      </p:pic>
      <p:pic>
        <p:nvPicPr>
          <p:cNvPr id="12" name="image16.jpe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4349" y="2536511"/>
            <a:ext cx="2859651" cy="3647896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616" y="4148540"/>
            <a:ext cx="5263932" cy="1823209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410816" y="3502209"/>
            <a:ext cx="54930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1635">
              <a:spcBef>
                <a:spcPts val="600"/>
              </a:spcBef>
              <a:spcAft>
                <a:spcPts val="600"/>
              </a:spcAft>
            </a:pPr>
            <a:r>
              <a:rPr lang="en-US" altLang="zh-TW" b="1" dirty="0">
                <a:latin typeface="Noto Sans CJK JP Regular" panose="020B0500000000000000" pitchFamily="34" charset="-128"/>
                <a:ea typeface="新細明體" panose="02020500000000000000" pitchFamily="18" charset="-120"/>
                <a:cs typeface="新細明體" panose="02020500000000000000" pitchFamily="18" charset="-120"/>
              </a:rPr>
              <a:t>2.</a:t>
            </a:r>
            <a:r>
              <a:rPr lang="zh-TW" altLang="zh-TW" dirty="0"/>
              <a:t>在要編輯的週次位置，按右方「新增活動或資源」，出現功能視窗選擇【</a:t>
            </a:r>
            <a:r>
              <a:rPr lang="zh-TW" altLang="en-US" dirty="0"/>
              <a:t>標籤</a:t>
            </a:r>
            <a:r>
              <a:rPr lang="zh-TW" altLang="zh-TW" dirty="0"/>
              <a:t>】</a:t>
            </a:r>
            <a:endParaRPr lang="zh-TW" altLang="zh-TW" b="1" dirty="0">
              <a:latin typeface="Noto Sans CJK JP Regular" panose="020B0500000000000000" pitchFamily="34" charset="-128"/>
              <a:ea typeface="Noto Sans CJK JP Regular" panose="020B0500000000000000" pitchFamily="34" charset="-128"/>
              <a:cs typeface="Noto Sans CJK JP Regular" panose="020B0500000000000000" pitchFamily="34" charset="-128"/>
            </a:endParaRPr>
          </a:p>
        </p:txBody>
      </p:sp>
      <p:sp>
        <p:nvSpPr>
          <p:cNvPr id="11" name="AutoShape 5"/>
          <p:cNvSpPr>
            <a:spLocks noChangeArrowheads="1"/>
          </p:cNvSpPr>
          <p:nvPr/>
        </p:nvSpPr>
        <p:spPr bwMode="auto">
          <a:xfrm>
            <a:off x="5024757" y="5060145"/>
            <a:ext cx="879084" cy="233680"/>
          </a:xfrm>
          <a:prstGeom prst="flowChartProcess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lumMod val="100000"/>
                    <a:lumOff val="0"/>
                  </a:schemeClr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15956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如何新增並評分作業</a:t>
            </a:r>
            <a:r>
              <a:rPr lang="en-US" altLang="zh-TW" dirty="0"/>
              <a:t>(2)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Computer Center/NPUST Profession, Innovation, Efficiency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248CE-E796-45D7-BBB0-970B2874DD32}" type="slidenum">
              <a:rPr lang="zh-TW" altLang="en-US" smtClean="0"/>
              <a:t>12</a:t>
            </a:fld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410816" y="2023208"/>
            <a:ext cx="638754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1635">
              <a:spcBef>
                <a:spcPts val="600"/>
              </a:spcBef>
              <a:spcAft>
                <a:spcPts val="600"/>
              </a:spcAft>
            </a:pPr>
            <a:r>
              <a:rPr lang="zh-TW" altLang="zh-TW" dirty="0"/>
              <a:t>設定</a:t>
            </a:r>
            <a:r>
              <a:rPr lang="zh-TW" altLang="zh-TW" b="1" dirty="0"/>
              <a:t>作業名稱</a:t>
            </a:r>
            <a:r>
              <a:rPr lang="zh-TW" altLang="zh-TW" dirty="0"/>
              <a:t>和</a:t>
            </a:r>
            <a:r>
              <a:rPr lang="zh-TW" altLang="zh-TW" b="1" dirty="0"/>
              <a:t>說明</a:t>
            </a:r>
            <a:r>
              <a:rPr lang="zh-TW" altLang="zh-TW" dirty="0"/>
              <a:t>，系統預設是讓學生交檔案，在可用性的區塊裡， 請記得在最後期限右方按「啟用」，若沒有設定最後期限，則學生將可以在截止日期後持續修改作業，</a:t>
            </a:r>
            <a:r>
              <a:rPr lang="zh-TW" altLang="zh-TW" b="1" u="sng" dirty="0"/>
              <a:t>最後期限功能</a:t>
            </a:r>
            <a:r>
              <a:rPr lang="zh-TW" altLang="zh-TW" dirty="0"/>
              <a:t>為，讓學生持續修改作業至最後期限設定的日期為止，設定完後按</a:t>
            </a:r>
            <a:r>
              <a:rPr lang="zh-TW" altLang="zh-TW" b="1" dirty="0"/>
              <a:t>「儲存並返回課程」</a:t>
            </a:r>
            <a:endParaRPr lang="zh-TW" altLang="zh-TW" b="1" dirty="0">
              <a:latin typeface="Noto Sans CJK JP Regular" panose="020B0500000000000000" pitchFamily="34" charset="-128"/>
              <a:ea typeface="Noto Sans CJK JP Regular" panose="020B0500000000000000" pitchFamily="34" charset="-128"/>
              <a:cs typeface="Noto Sans CJK JP Regular" panose="020B0500000000000000" pitchFamily="34" charset="-128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pic>
        <p:nvPicPr>
          <p:cNvPr id="8193" name="image1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712" y="3809035"/>
            <a:ext cx="5235575" cy="150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4623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如何新增並評分作業</a:t>
            </a:r>
            <a:r>
              <a:rPr lang="en-US" altLang="zh-TW" dirty="0"/>
              <a:t>(3)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Computer Center/NPUST Profession, Innovation, Efficiency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248CE-E796-45D7-BBB0-970B2874DD32}" type="slidenum">
              <a:rPr lang="zh-TW" altLang="en-US" smtClean="0"/>
              <a:t>13</a:t>
            </a:fld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410816" y="2023208"/>
            <a:ext cx="63875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1635">
              <a:spcBef>
                <a:spcPts val="600"/>
              </a:spcBef>
              <a:spcAft>
                <a:spcPts val="600"/>
              </a:spcAft>
            </a:pPr>
            <a:r>
              <a:rPr lang="zh-TW" altLang="zh-TW" dirty="0"/>
              <a:t>進入課程頁面後，點選[</a:t>
            </a:r>
            <a:r>
              <a:rPr lang="zh-HK" altLang="zh-TW" dirty="0"/>
              <a:t>這個課程</a:t>
            </a:r>
            <a:r>
              <a:rPr lang="zh-TW" altLang="zh-TW" dirty="0"/>
              <a:t>]</a:t>
            </a:r>
            <a:r>
              <a:rPr lang="zh-HK" altLang="zh-TW" dirty="0"/>
              <a:t>功能表</a:t>
            </a:r>
            <a:r>
              <a:rPr lang="zh-TW" altLang="zh-TW" dirty="0"/>
              <a:t>，</a:t>
            </a:r>
            <a:r>
              <a:rPr lang="zh-HK" altLang="zh-TW" dirty="0"/>
              <a:t>會顯示所有作業</a:t>
            </a:r>
            <a:r>
              <a:rPr lang="zh-TW" altLang="zh-TW" dirty="0"/>
              <a:t>，</a:t>
            </a:r>
            <a:r>
              <a:rPr lang="zh-HK" altLang="zh-TW" dirty="0"/>
              <a:t>點選</a:t>
            </a:r>
            <a:r>
              <a:rPr lang="zh-TW" altLang="zh-TW" dirty="0"/>
              <a:t>要批改的作業進去。點選「檢視所有繳交的作業」</a:t>
            </a:r>
            <a:endParaRPr lang="zh-TW" altLang="zh-TW" b="1" dirty="0">
              <a:latin typeface="Noto Sans CJK JP Regular" panose="020B0500000000000000" pitchFamily="34" charset="-128"/>
              <a:ea typeface="Noto Sans CJK JP Regular" panose="020B0500000000000000" pitchFamily="34" charset="-128"/>
              <a:cs typeface="Noto Sans CJK JP Regular" panose="020B0500000000000000" pitchFamily="34" charset="-128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pic>
        <p:nvPicPr>
          <p:cNvPr id="8" name="圖片 7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56414" y="2726973"/>
            <a:ext cx="5441950" cy="22479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圖片 9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56414" y="5032307"/>
            <a:ext cx="5441950" cy="990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46951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如何新增一個測驗卷</a:t>
            </a:r>
            <a:r>
              <a:rPr lang="en-US" altLang="zh-TW" dirty="0"/>
              <a:t>(1)</a:t>
            </a:r>
            <a:endParaRPr lang="zh-TW" altLang="en-US" dirty="0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Computer Center/NPUST Profession, Innovation, Efficiency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248CE-E796-45D7-BBB0-970B2874DD32}" type="slidenum">
              <a:rPr lang="zh-TW" altLang="en-US" smtClean="0"/>
              <a:t>14</a:t>
            </a:fld>
            <a:endParaRPr lang="zh-TW" altLang="en-US"/>
          </a:p>
        </p:txBody>
      </p:sp>
      <p:sp>
        <p:nvSpPr>
          <p:cNvPr id="7" name="流程圖: 程序 6"/>
          <p:cNvSpPr/>
          <p:nvPr/>
        </p:nvSpPr>
        <p:spPr>
          <a:xfrm>
            <a:off x="1186069" y="3114610"/>
            <a:ext cx="1842052" cy="1113183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建立測驗卷</a:t>
            </a:r>
          </a:p>
        </p:txBody>
      </p:sp>
      <p:sp>
        <p:nvSpPr>
          <p:cNvPr id="8" name="流程圖: 程序 7"/>
          <p:cNvSpPr/>
          <p:nvPr/>
        </p:nvSpPr>
        <p:spPr>
          <a:xfrm>
            <a:off x="4306956" y="2497031"/>
            <a:ext cx="1842052" cy="1113183"/>
          </a:xfrm>
          <a:prstGeom prst="flowChartProcess">
            <a:avLst/>
          </a:prstGeom>
          <a:solidFill>
            <a:srgbClr val="C00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直接編輯題目</a:t>
            </a:r>
          </a:p>
        </p:txBody>
      </p:sp>
      <p:sp>
        <p:nvSpPr>
          <p:cNvPr id="9" name="流程圖: 程序 8"/>
          <p:cNvSpPr/>
          <p:nvPr/>
        </p:nvSpPr>
        <p:spPr>
          <a:xfrm>
            <a:off x="4306956" y="4120098"/>
            <a:ext cx="1842052" cy="1113183"/>
          </a:xfrm>
          <a:prstGeom prst="flowChartProcess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從題庫挑選題目</a:t>
            </a:r>
          </a:p>
        </p:txBody>
      </p:sp>
      <p:sp>
        <p:nvSpPr>
          <p:cNvPr id="10" name="向下箭號 9"/>
          <p:cNvSpPr/>
          <p:nvPr/>
        </p:nvSpPr>
        <p:spPr>
          <a:xfrm rot="14776594">
            <a:off x="3511825" y="2833818"/>
            <a:ext cx="437322" cy="908778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向下箭號 10"/>
          <p:cNvSpPr/>
          <p:nvPr/>
        </p:nvSpPr>
        <p:spPr>
          <a:xfrm rot="17833391">
            <a:off x="3511826" y="3688561"/>
            <a:ext cx="437322" cy="908778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86484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如何新增一個測驗卷</a:t>
            </a:r>
            <a:r>
              <a:rPr lang="en-US" altLang="zh-TW" dirty="0"/>
              <a:t>(2)</a:t>
            </a:r>
            <a:endParaRPr lang="zh-TW" altLang="en-US" dirty="0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Computer Center/NPUST Profession, Innovation, Efficiency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248CE-E796-45D7-BBB0-970B2874DD32}" type="slidenum">
              <a:rPr lang="zh-TW" altLang="en-US" smtClean="0"/>
              <a:t>15</a:t>
            </a:fld>
            <a:endParaRPr lang="zh-TW" altLang="en-US"/>
          </a:p>
        </p:txBody>
      </p:sp>
      <p:sp>
        <p:nvSpPr>
          <p:cNvPr id="12" name="矩形 11"/>
          <p:cNvSpPr/>
          <p:nvPr/>
        </p:nvSpPr>
        <p:spPr>
          <a:xfrm>
            <a:off x="347404" y="2142716"/>
            <a:ext cx="63875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1635">
              <a:spcBef>
                <a:spcPts val="600"/>
              </a:spcBef>
              <a:spcAft>
                <a:spcPts val="600"/>
              </a:spcAft>
            </a:pPr>
            <a:r>
              <a:rPr lang="en-US" altLang="zh-TW" b="1" dirty="0">
                <a:latin typeface="Noto Sans CJK JP Regular" panose="020B0500000000000000" pitchFamily="34" charset="-128"/>
                <a:ea typeface="新細明體" panose="02020500000000000000" pitchFamily="18" charset="-120"/>
                <a:cs typeface="新細明體" panose="02020500000000000000" pitchFamily="18" charset="-120"/>
              </a:rPr>
              <a:t>1.</a:t>
            </a:r>
            <a:r>
              <a:rPr lang="zh-TW" altLang="zh-TW" b="1" dirty="0">
                <a:latin typeface="Noto Sans CJK JP Regular" panose="020B0500000000000000" pitchFamily="34" charset="-128"/>
                <a:ea typeface="新細明體" panose="02020500000000000000" pitchFamily="18" charset="-120"/>
                <a:cs typeface="新細明體" panose="02020500000000000000" pitchFamily="18" charset="-120"/>
              </a:rPr>
              <a:t>在課程頁面，按右上方的「啟用編輯模式」。</a:t>
            </a:r>
            <a:endParaRPr lang="zh-TW" altLang="zh-TW" b="1" dirty="0">
              <a:latin typeface="Noto Sans CJK JP Regular" panose="020B0500000000000000" pitchFamily="34" charset="-128"/>
              <a:ea typeface="Noto Sans CJK JP Regular" panose="020B0500000000000000" pitchFamily="34" charset="-128"/>
              <a:cs typeface="Noto Sans CJK JP Regular" panose="020B0500000000000000" pitchFamily="34" charset="-128"/>
            </a:endParaRPr>
          </a:p>
        </p:txBody>
      </p:sp>
      <p:pic>
        <p:nvPicPr>
          <p:cNvPr id="13" name="圖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887" y="3903945"/>
            <a:ext cx="5263932" cy="1823209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177" y="2537443"/>
            <a:ext cx="5110877" cy="516250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412087" y="3257614"/>
            <a:ext cx="54930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1635">
              <a:spcBef>
                <a:spcPts val="600"/>
              </a:spcBef>
              <a:spcAft>
                <a:spcPts val="600"/>
              </a:spcAft>
            </a:pPr>
            <a:r>
              <a:rPr lang="en-US" altLang="zh-TW" b="1" dirty="0">
                <a:latin typeface="Noto Sans CJK JP Regular" panose="020B0500000000000000" pitchFamily="34" charset="-128"/>
                <a:ea typeface="新細明體" panose="02020500000000000000" pitchFamily="18" charset="-120"/>
                <a:cs typeface="新細明體" panose="02020500000000000000" pitchFamily="18" charset="-120"/>
              </a:rPr>
              <a:t>2.</a:t>
            </a:r>
            <a:r>
              <a:rPr lang="zh-TW" altLang="zh-TW" dirty="0"/>
              <a:t>在要編輯的週次位置，按右方「新增活動或資源」，出現功能視窗選擇【檔案】</a:t>
            </a:r>
            <a:endParaRPr lang="zh-TW" altLang="zh-TW" b="1" dirty="0">
              <a:latin typeface="Noto Sans CJK JP Regular" panose="020B0500000000000000" pitchFamily="34" charset="-128"/>
              <a:ea typeface="Noto Sans CJK JP Regular" panose="020B0500000000000000" pitchFamily="34" charset="-128"/>
              <a:cs typeface="Noto Sans CJK JP Regular" panose="020B0500000000000000" pitchFamily="34" charset="-128"/>
            </a:endParaRPr>
          </a:p>
        </p:txBody>
      </p:sp>
      <p:sp>
        <p:nvSpPr>
          <p:cNvPr id="17" name="AutoShape 5"/>
          <p:cNvSpPr>
            <a:spLocks noChangeArrowheads="1"/>
          </p:cNvSpPr>
          <p:nvPr/>
        </p:nvSpPr>
        <p:spPr bwMode="auto">
          <a:xfrm>
            <a:off x="4621026" y="4754197"/>
            <a:ext cx="1417066" cy="233680"/>
          </a:xfrm>
          <a:prstGeom prst="flowChartProcess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lumMod val="100000"/>
                    <a:lumOff val="0"/>
                  </a:schemeClr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zh-TW" altLang="en-US"/>
          </a:p>
        </p:txBody>
      </p:sp>
      <p:pic>
        <p:nvPicPr>
          <p:cNvPr id="18" name="image36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9912" y="2469993"/>
            <a:ext cx="2589530" cy="365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403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如何新增一個測驗卷</a:t>
            </a:r>
            <a:r>
              <a:rPr lang="en-US" altLang="zh-TW" dirty="0"/>
              <a:t>(3)</a:t>
            </a:r>
            <a:endParaRPr lang="zh-TW" altLang="en-US" dirty="0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Computer Center/NPUST Profession, Innovation, Efficiency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248CE-E796-45D7-BBB0-970B2874DD32}" type="slidenum">
              <a:rPr lang="zh-TW" altLang="en-US" smtClean="0"/>
              <a:t>16</a:t>
            </a:fld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443948" y="2019804"/>
            <a:ext cx="65200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1635">
              <a:spcBef>
                <a:spcPts val="600"/>
              </a:spcBef>
              <a:spcAft>
                <a:spcPts val="600"/>
              </a:spcAft>
            </a:pPr>
            <a:r>
              <a:rPr lang="en-US" altLang="zh-TW" dirty="0">
                <a:latin typeface="Noto Sans CJK JP Regular" panose="020B0500000000000000" pitchFamily="34" charset="-128"/>
                <a:cs typeface="新細明體" panose="02020500000000000000" pitchFamily="18" charset="-120"/>
              </a:rPr>
              <a:t>1.</a:t>
            </a:r>
            <a:r>
              <a:rPr lang="zh-TW" altLang="zh-TW" dirty="0">
                <a:latin typeface="Noto Sans CJK JP Regular" panose="020B0500000000000000" pitchFamily="34" charset="-128"/>
                <a:cs typeface="新細明體" panose="02020500000000000000" pitchFamily="18" charset="-120"/>
              </a:rPr>
              <a:t>設定測驗卷的名稱與介紹，若要限制測驗卷開放時間，在設定時間的區塊內將「開放測驗」右方的方塊打勾。</a:t>
            </a:r>
            <a:endParaRPr lang="zh-TW" altLang="zh-TW" dirty="0">
              <a:latin typeface="Noto Sans CJK JP Regular" panose="020B0500000000000000" pitchFamily="34" charset="-128"/>
              <a:ea typeface="Noto Sans CJK JP Regular" panose="020B0500000000000000" pitchFamily="34" charset="-128"/>
              <a:cs typeface="Noto Sans CJK JP Regular" panose="020B0500000000000000" pitchFamily="34" charset="-128"/>
            </a:endParaRPr>
          </a:p>
        </p:txBody>
      </p:sp>
      <p:pic>
        <p:nvPicPr>
          <p:cNvPr id="6" name="image37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7891" y="2775570"/>
            <a:ext cx="3833495" cy="2936875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4938907" y="3250232"/>
            <a:ext cx="3902766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zh-TW" altLang="en-US" sz="1400" b="1" dirty="0"/>
              <a:t>開放測驗</a:t>
            </a:r>
            <a:r>
              <a:rPr lang="en-US" altLang="zh-TW" sz="1400" b="1" dirty="0"/>
              <a:t>/</a:t>
            </a:r>
            <a:r>
              <a:rPr lang="zh-TW" altLang="en-US" sz="1400" b="1" dirty="0"/>
              <a:t>關閉測驗：</a:t>
            </a:r>
            <a:r>
              <a:rPr lang="zh-TW" altLang="en-US" sz="1400" dirty="0"/>
              <a:t>設定測驗的起迄時間。 </a:t>
            </a:r>
            <a:endParaRPr lang="en-US" altLang="zh-TW" sz="1400" dirty="0"/>
          </a:p>
          <a:p>
            <a:pPr marL="342900" indent="-342900">
              <a:buAutoNum type="arabicPeriod"/>
            </a:pPr>
            <a:r>
              <a:rPr lang="zh-TW" altLang="en-US" sz="1400" b="1" dirty="0"/>
              <a:t>時間限制：</a:t>
            </a:r>
            <a:r>
              <a:rPr lang="zh-TW" altLang="en-US" sz="1400" dirty="0"/>
              <a:t>預設並沒有限制作答時間，若開啟此設定，測驗進行時有計時器進行倒數，作答時間結束則測驗會自動結束。 </a:t>
            </a:r>
            <a:endParaRPr lang="en-US" altLang="zh-TW" sz="1400" dirty="0"/>
          </a:p>
          <a:p>
            <a:pPr marL="342900" indent="-342900">
              <a:buAutoNum type="arabicPeriod"/>
            </a:pPr>
            <a:r>
              <a:rPr lang="zh-TW" altLang="en-US" sz="1400" b="1" dirty="0"/>
              <a:t>當作答時間限制已到時：</a:t>
            </a:r>
            <a:r>
              <a:rPr lang="zh-TW" altLang="en-US" sz="1400" dirty="0"/>
              <a:t>作答時間限制已到，學生作答內容可否被自動提交</a:t>
            </a:r>
            <a:endParaRPr lang="en-US" altLang="zh-TW" sz="1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zh-TW" altLang="en-US" sz="1400" dirty="0"/>
              <a:t>開放的作答將會被自動提交。 </a:t>
            </a:r>
            <a:endParaRPr lang="en-US" altLang="zh-TW" sz="1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zh-TW" altLang="en-US" sz="1400" dirty="0"/>
              <a:t> 會有一個寬容期限可以提交，但是不能再作答</a:t>
            </a:r>
            <a:endParaRPr lang="en-US" altLang="zh-TW" sz="1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zh-TW" altLang="en-US" sz="1400" dirty="0"/>
              <a:t>作答結果必須在時間限制已到前提交，否則不列入計分。</a:t>
            </a:r>
          </a:p>
        </p:txBody>
      </p:sp>
    </p:spTree>
    <p:extLst>
      <p:ext uri="{BB962C8B-B14F-4D97-AF65-F5344CB8AC3E}">
        <p14:creationId xmlns:p14="http://schemas.microsoft.com/office/powerpoint/2010/main" val="1679208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如何新增一個測驗卷</a:t>
            </a:r>
            <a:r>
              <a:rPr lang="en-US" altLang="zh-TW" dirty="0"/>
              <a:t>(5)</a:t>
            </a:r>
            <a:endParaRPr lang="zh-TW" altLang="en-US" dirty="0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Computer Center/NPUST Profession, Innovation, Efficiency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248CE-E796-45D7-BBB0-970B2874DD32}" type="slidenum">
              <a:rPr lang="zh-TW" altLang="en-US" smtClean="0"/>
              <a:t>17</a:t>
            </a:fld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410816" y="1893261"/>
            <a:ext cx="78055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1635">
              <a:spcBef>
                <a:spcPts val="600"/>
              </a:spcBef>
              <a:spcAft>
                <a:spcPts val="600"/>
              </a:spcAft>
            </a:pPr>
            <a:r>
              <a:rPr lang="zh-TW" altLang="zh-TW" dirty="0">
                <a:latin typeface="Noto Sans CJK JP Regular" panose="020B0500000000000000" pitchFamily="34" charset="-128"/>
                <a:cs typeface="新細明體" panose="02020500000000000000" pitchFamily="18" charset="-120"/>
              </a:rPr>
              <a:t> 接下來要編輯測驗題目，從課程頁面中，點選剛設定好的測驗卷進入。</a:t>
            </a:r>
            <a:endParaRPr lang="zh-TW" altLang="zh-TW" dirty="0">
              <a:latin typeface="Noto Sans CJK JP Regular" panose="020B0500000000000000" pitchFamily="34" charset="-128"/>
              <a:ea typeface="Noto Sans CJK JP Regular" panose="020B0500000000000000" pitchFamily="34" charset="-128"/>
              <a:cs typeface="Noto Sans CJK JP Regular" panose="020B0500000000000000" pitchFamily="34" charset="-128"/>
            </a:endParaRPr>
          </a:p>
        </p:txBody>
      </p:sp>
      <p:pic>
        <p:nvPicPr>
          <p:cNvPr id="12" name="image39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1797" y="2560983"/>
            <a:ext cx="4282481" cy="1484624"/>
          </a:xfrm>
          <a:prstGeom prst="rect">
            <a:avLst/>
          </a:prstGeom>
        </p:spPr>
      </p:pic>
      <p:pic>
        <p:nvPicPr>
          <p:cNvPr id="13" name="圖片 1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82817" y="2585606"/>
            <a:ext cx="4015410" cy="1484624"/>
          </a:xfrm>
          <a:prstGeom prst="rect">
            <a:avLst/>
          </a:prstGeom>
          <a:noFill/>
        </p:spPr>
      </p:pic>
      <p:pic>
        <p:nvPicPr>
          <p:cNvPr id="14" name="圖片 13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10816" y="4547065"/>
            <a:ext cx="4112502" cy="138748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Rectangle 17"/>
          <p:cNvSpPr>
            <a:spLocks noChangeArrowheads="1"/>
          </p:cNvSpPr>
          <p:nvPr/>
        </p:nvSpPr>
        <p:spPr bwMode="auto">
          <a:xfrm>
            <a:off x="3790122" y="5506278"/>
            <a:ext cx="733196" cy="298174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zh-TW" altLang="en-US"/>
          </a:p>
        </p:txBody>
      </p:sp>
      <p:pic>
        <p:nvPicPr>
          <p:cNvPr id="16" name="image42.pn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153751" y="4215504"/>
            <a:ext cx="2455981" cy="2268905"/>
          </a:xfrm>
          <a:prstGeom prst="rect">
            <a:avLst/>
          </a:prstGeom>
        </p:spPr>
      </p:pic>
      <p:sp>
        <p:nvSpPr>
          <p:cNvPr id="6" name="向右箭號 5"/>
          <p:cNvSpPr/>
          <p:nvPr/>
        </p:nvSpPr>
        <p:spPr>
          <a:xfrm>
            <a:off x="4797287" y="3303295"/>
            <a:ext cx="424070" cy="2747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向右箭號 16"/>
          <p:cNvSpPr/>
          <p:nvPr/>
        </p:nvSpPr>
        <p:spPr>
          <a:xfrm>
            <a:off x="4724399" y="5098891"/>
            <a:ext cx="424070" cy="2747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40985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如何新增一個測驗卷</a:t>
            </a:r>
            <a:r>
              <a:rPr lang="en-US" altLang="zh-TW" dirty="0"/>
              <a:t>(4)</a:t>
            </a:r>
            <a:endParaRPr lang="zh-TW" altLang="en-US" dirty="0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Computer Center/NPUST Profession, Innovation, Efficiency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248CE-E796-45D7-BBB0-970B2874DD32}" type="slidenum">
              <a:rPr lang="zh-TW" altLang="en-US" smtClean="0"/>
              <a:t>18</a:t>
            </a:fld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193" y="1933752"/>
            <a:ext cx="4392667" cy="2911299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0850" y="1829697"/>
            <a:ext cx="4007477" cy="3004518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6057" y="4734396"/>
            <a:ext cx="3631351" cy="2110528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202193" y="561049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en-US" b="1" dirty="0">
                <a:solidFill>
                  <a:srgbClr val="FF0000"/>
                </a:solidFill>
              </a:rPr>
              <a:t>以上皆設定完成後，按下「儲存並返回課程」按鈕。</a:t>
            </a:r>
          </a:p>
        </p:txBody>
      </p:sp>
    </p:spTree>
    <p:extLst>
      <p:ext uri="{BB962C8B-B14F-4D97-AF65-F5344CB8AC3E}">
        <p14:creationId xmlns:p14="http://schemas.microsoft.com/office/powerpoint/2010/main" val="1184088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如何查看學生所有成績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Computer Center/NPUST Profession, Innovation, Efficiency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248CE-E796-45D7-BBB0-970B2874DD32}" type="slidenum">
              <a:rPr lang="zh-TW" altLang="en-US" smtClean="0"/>
              <a:t>19</a:t>
            </a:fld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748748" y="1906514"/>
            <a:ext cx="5486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>
                <a:cs typeface="新細明體" panose="02020500000000000000" pitchFamily="18" charset="-120"/>
              </a:rPr>
              <a:t>在課程頁面中，點選</a:t>
            </a:r>
            <a:r>
              <a:rPr lang="zh-HK" altLang="zh-TW" dirty="0">
                <a:cs typeface="Noto Sans CJK JP Regular" panose="020B0500000000000000" pitchFamily="34" charset="-128"/>
              </a:rPr>
              <a:t>功能表</a:t>
            </a:r>
            <a:r>
              <a:rPr lang="zh-TW" altLang="zh-TW" dirty="0">
                <a:cs typeface="新細明體" panose="02020500000000000000" pitchFamily="18" charset="-120"/>
              </a:rPr>
              <a:t>「</a:t>
            </a:r>
            <a:r>
              <a:rPr lang="zh-HK" altLang="zh-TW" dirty="0">
                <a:cs typeface="Noto Sans CJK JP Regular" panose="020B0500000000000000" pitchFamily="34" charset="-128"/>
              </a:rPr>
              <a:t>這個課程</a:t>
            </a:r>
            <a:r>
              <a:rPr lang="zh-TW" altLang="zh-TW" dirty="0">
                <a:cs typeface="新細明體" panose="02020500000000000000" pitchFamily="18" charset="-120"/>
              </a:rPr>
              <a:t>」</a:t>
            </a:r>
            <a:r>
              <a:rPr lang="zh-TW" altLang="zh-TW" dirty="0">
                <a:cs typeface="Noto Sans CJK JP Regular" panose="020B0500000000000000" pitchFamily="34" charset="-128"/>
              </a:rPr>
              <a:t>/</a:t>
            </a:r>
            <a:r>
              <a:rPr lang="zh-TW" altLang="zh-TW" dirty="0">
                <a:cs typeface="新細明體" panose="02020500000000000000" pitchFamily="18" charset="-120"/>
              </a:rPr>
              <a:t>「</a:t>
            </a:r>
            <a:r>
              <a:rPr lang="zh-HK" altLang="zh-TW" dirty="0">
                <a:cs typeface="Noto Sans CJK JP Regular" panose="020B0500000000000000" pitchFamily="34" charset="-128"/>
              </a:rPr>
              <a:t>成績</a:t>
            </a:r>
            <a:r>
              <a:rPr lang="zh-TW" altLang="zh-TW" dirty="0">
                <a:cs typeface="新細明體" panose="02020500000000000000" pitchFamily="18" charset="-120"/>
              </a:rPr>
              <a:t>」。</a:t>
            </a:r>
            <a:endParaRPr lang="zh-TW" altLang="en-US" dirty="0"/>
          </a:p>
        </p:txBody>
      </p:sp>
      <p:pic>
        <p:nvPicPr>
          <p:cNvPr id="6" name="圖片 5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817362" y="2514234"/>
            <a:ext cx="4564380" cy="1295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圖片 6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43420" y="4095418"/>
            <a:ext cx="4835525" cy="2125980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Rectangle 17"/>
          <p:cNvSpPr>
            <a:spLocks noChangeArrowheads="1"/>
          </p:cNvSpPr>
          <p:nvPr/>
        </p:nvSpPr>
        <p:spPr bwMode="auto">
          <a:xfrm>
            <a:off x="3184984" y="3161934"/>
            <a:ext cx="733196" cy="210744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17753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課程內容</a:t>
            </a:r>
            <a:endParaRPr lang="zh-TW" altLang="en-US" sz="2000" dirty="0"/>
          </a:p>
        </p:txBody>
      </p:sp>
      <p:sp>
        <p:nvSpPr>
          <p:cNvPr id="6" name="內容版面配置區 5"/>
          <p:cNvSpPr>
            <a:spLocks noGrp="1"/>
          </p:cNvSpPr>
          <p:nvPr>
            <p:ph sz="half" idx="1"/>
          </p:nvPr>
        </p:nvSpPr>
        <p:spPr>
          <a:xfrm>
            <a:off x="822960" y="1845735"/>
            <a:ext cx="3749040" cy="4501277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u"/>
            </a:pPr>
            <a:r>
              <a:rPr lang="zh-TW" altLang="en-US" sz="2400" b="1" dirty="0"/>
              <a:t> 遠距教學使用注意事項</a:t>
            </a:r>
            <a:endParaRPr lang="en-US" altLang="zh-TW" sz="2400" b="1" dirty="0"/>
          </a:p>
          <a:p>
            <a:pPr>
              <a:buFont typeface="Wingdings" panose="05000000000000000000" pitchFamily="2" charset="2"/>
              <a:buChar char="u"/>
            </a:pPr>
            <a:r>
              <a:rPr lang="zh-TW" altLang="en-US" sz="2400" b="1" dirty="0"/>
              <a:t> 數位平台基本功能</a:t>
            </a:r>
            <a:endParaRPr lang="en-US" altLang="zh-TW" sz="2400" b="1" dirty="0"/>
          </a:p>
          <a:p>
            <a:pPr marL="457200" indent="-457200">
              <a:buFont typeface="+mj-lt"/>
              <a:buAutoNum type="arabicPeriod"/>
            </a:pPr>
            <a:r>
              <a:rPr lang="zh-TW" altLang="en-US" dirty="0"/>
              <a:t>登入方式、修改密碼</a:t>
            </a:r>
            <a:endParaRPr lang="en-US" altLang="zh-TW" dirty="0"/>
          </a:p>
          <a:p>
            <a:pPr marL="457200" indent="-457200">
              <a:buFont typeface="+mj-lt"/>
              <a:buAutoNum type="arabicPeriod"/>
            </a:pPr>
            <a:r>
              <a:rPr lang="zh-TW" altLang="en-US" dirty="0"/>
              <a:t>如何快速找到自己的課程</a:t>
            </a:r>
            <a:endParaRPr lang="en-US" altLang="zh-TW" dirty="0"/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zh-TW" altLang="en-US" dirty="0"/>
              <a:t>填寫課程大綱、進度表、</a:t>
            </a:r>
            <a:r>
              <a:rPr lang="en-US" altLang="zh-TW" dirty="0"/>
              <a:t>SDGs</a:t>
            </a:r>
            <a:r>
              <a:rPr lang="zh-TW" altLang="en-US" dirty="0"/>
              <a:t>調查表、留校時間</a:t>
            </a:r>
            <a:endParaRPr lang="en-US" altLang="zh-TW" dirty="0"/>
          </a:p>
          <a:p>
            <a:pPr>
              <a:buFont typeface="Wingdings" panose="05000000000000000000" pitchFamily="2" charset="2"/>
              <a:buChar char="u"/>
            </a:pPr>
            <a:r>
              <a:rPr lang="zh-TW" altLang="en-US" sz="2400" b="1" dirty="0"/>
              <a:t> 上傳檔案</a:t>
            </a:r>
            <a:r>
              <a:rPr lang="en-US" altLang="zh-TW" sz="2400" b="1" dirty="0"/>
              <a:t>/</a:t>
            </a:r>
            <a:r>
              <a:rPr lang="zh-TW" altLang="en-US" sz="2400" b="1" dirty="0"/>
              <a:t>網址</a:t>
            </a:r>
            <a:r>
              <a:rPr lang="en-US" altLang="zh-TW" sz="2400" b="1" dirty="0"/>
              <a:t>/</a:t>
            </a:r>
            <a:r>
              <a:rPr lang="zh-TW" altLang="en-US" sz="2400" b="1" dirty="0"/>
              <a:t>公告訊息</a:t>
            </a:r>
            <a:endParaRPr lang="en-US" altLang="zh-TW" sz="2400" b="1" dirty="0"/>
          </a:p>
          <a:p>
            <a:pPr marL="457200" indent="-457200">
              <a:buFont typeface="+mj-lt"/>
              <a:buAutoNum type="arabicPeriod" startAt="4"/>
            </a:pPr>
            <a:r>
              <a:rPr lang="zh-TW" altLang="zh-TW" dirty="0"/>
              <a:t>如何上傳檔案(PPT、Word、影片)</a:t>
            </a:r>
            <a:endParaRPr lang="en-US" altLang="zh-TW" dirty="0"/>
          </a:p>
          <a:p>
            <a:pPr marL="457200" indent="-457200">
              <a:buFont typeface="+mj-lt"/>
              <a:buAutoNum type="arabicPeriod" startAt="4"/>
            </a:pPr>
            <a:r>
              <a:rPr lang="zh-TW" altLang="en-US" dirty="0"/>
              <a:t>如何新增網址連結</a:t>
            </a:r>
            <a:endParaRPr lang="en-US" altLang="zh-TW" dirty="0"/>
          </a:p>
          <a:p>
            <a:pPr marL="457200" indent="-457200">
              <a:lnSpc>
                <a:spcPct val="120000"/>
              </a:lnSpc>
              <a:buFont typeface="+mj-lt"/>
              <a:buAutoNum type="arabicPeriod" startAt="4"/>
            </a:pPr>
            <a:r>
              <a:rPr lang="zh-TW" altLang="en-US" dirty="0"/>
              <a:t>如何將放在</a:t>
            </a:r>
            <a:r>
              <a:rPr lang="en-US" altLang="zh-TW" dirty="0"/>
              <a:t>google</a:t>
            </a:r>
            <a:r>
              <a:rPr lang="zh-TW" altLang="en-US" dirty="0"/>
              <a:t>雲端硬碟的檔案放至到數位學習平台中</a:t>
            </a:r>
            <a:endParaRPr lang="en-US" altLang="zh-TW" dirty="0"/>
          </a:p>
          <a:p>
            <a:pPr marL="457200" indent="-457200">
              <a:buFont typeface="+mj-lt"/>
              <a:buAutoNum type="arabicPeriod" startAt="4"/>
            </a:pPr>
            <a:r>
              <a:rPr lang="zh-TW" altLang="en-US" dirty="0"/>
              <a:t>如何新增標籤</a:t>
            </a:r>
            <a:endParaRPr lang="en-US" altLang="zh-TW" dirty="0"/>
          </a:p>
          <a:p>
            <a:endParaRPr lang="en-US" altLang="zh-TW" dirty="0"/>
          </a:p>
          <a:p>
            <a:endParaRPr lang="zh-TW" altLang="en-US" dirty="0"/>
          </a:p>
        </p:txBody>
      </p:sp>
      <p:sp>
        <p:nvSpPr>
          <p:cNvPr id="7" name="內容版面配置區 6"/>
          <p:cNvSpPr>
            <a:spLocks noGrp="1"/>
          </p:cNvSpPr>
          <p:nvPr>
            <p:ph sz="half" idx="2"/>
          </p:nvPr>
        </p:nvSpPr>
        <p:spPr>
          <a:xfrm>
            <a:off x="4663439" y="1845734"/>
            <a:ext cx="3888890" cy="4447489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u"/>
            </a:pPr>
            <a:r>
              <a:rPr lang="zh-TW" altLang="en-US" sz="2400" b="1" dirty="0"/>
              <a:t> 設定試卷與查看成績</a:t>
            </a:r>
            <a:endParaRPr lang="en-US" altLang="zh-TW" sz="2400" b="1" dirty="0"/>
          </a:p>
          <a:p>
            <a:pPr marL="457200" indent="-457200">
              <a:buFont typeface="+mj-lt"/>
              <a:buAutoNum type="arabicPeriod" startAt="9"/>
            </a:pPr>
            <a:r>
              <a:rPr lang="zh-TW" altLang="en-US" dirty="0"/>
              <a:t>如何新增並評分作業</a:t>
            </a:r>
            <a:endParaRPr lang="en-US" altLang="zh-TW" dirty="0"/>
          </a:p>
          <a:p>
            <a:pPr marL="457200" indent="-457200">
              <a:buFont typeface="+mj-lt"/>
              <a:buAutoNum type="arabicPeriod" startAt="9"/>
            </a:pPr>
            <a:r>
              <a:rPr lang="zh-TW" altLang="en-US" dirty="0"/>
              <a:t>如何新增一個測驗卷</a:t>
            </a:r>
            <a:endParaRPr lang="en-US" altLang="zh-TW" dirty="0"/>
          </a:p>
          <a:p>
            <a:pPr marL="457200" indent="-457200">
              <a:buFont typeface="+mj-lt"/>
              <a:buAutoNum type="arabicPeriod" startAt="9"/>
            </a:pPr>
            <a:r>
              <a:rPr lang="zh-TW" altLang="en-US" dirty="0"/>
              <a:t>如何查看學生所有成績</a:t>
            </a:r>
            <a:endParaRPr lang="en-US" altLang="zh-TW" dirty="0"/>
          </a:p>
          <a:p>
            <a:pPr>
              <a:buFont typeface="Wingdings" panose="05000000000000000000" pitchFamily="2" charset="2"/>
              <a:buChar char="u"/>
            </a:pPr>
            <a:r>
              <a:rPr lang="zh-TW" altLang="en-US" b="1" dirty="0"/>
              <a:t> </a:t>
            </a:r>
            <a:r>
              <a:rPr lang="zh-TW" altLang="en-US" sz="2400" b="1" dirty="0"/>
              <a:t>進階功能</a:t>
            </a:r>
            <a:endParaRPr lang="en-US" altLang="zh-TW" sz="2400" b="1" dirty="0"/>
          </a:p>
          <a:p>
            <a:pPr marL="457200" indent="-457200">
              <a:buFont typeface="+mj-lt"/>
              <a:buAutoNum type="arabicPeriod" startAt="9"/>
            </a:pPr>
            <a:r>
              <a:rPr lang="zh-TW" altLang="en-US" dirty="0"/>
              <a:t>複製</a:t>
            </a:r>
            <a:r>
              <a:rPr lang="en-US" altLang="zh-TW" dirty="0"/>
              <a:t>(</a:t>
            </a:r>
            <a:r>
              <a:rPr lang="zh-TW" altLang="en-US" dirty="0"/>
              <a:t>匯入</a:t>
            </a:r>
            <a:r>
              <a:rPr lang="en-US" altLang="zh-TW" dirty="0"/>
              <a:t>)</a:t>
            </a:r>
            <a:r>
              <a:rPr lang="zh-TW" altLang="en-US" dirty="0"/>
              <a:t>課程，</a:t>
            </a:r>
            <a:r>
              <a:rPr lang="en-US" altLang="zh-TW" dirty="0"/>
              <a:t>A(</a:t>
            </a:r>
            <a:r>
              <a:rPr lang="zh-TW" altLang="en-US" dirty="0"/>
              <a:t>來源</a:t>
            </a:r>
            <a:r>
              <a:rPr lang="en-US" altLang="zh-TW" dirty="0"/>
              <a:t>)</a:t>
            </a:r>
            <a:r>
              <a:rPr lang="zh-TW" altLang="en-US" dirty="0"/>
              <a:t>匯入</a:t>
            </a:r>
            <a:r>
              <a:rPr lang="en-US" altLang="zh-TW" dirty="0"/>
              <a:t>B(</a:t>
            </a:r>
            <a:r>
              <a:rPr lang="zh-TW" altLang="en-US" dirty="0"/>
              <a:t>目的</a:t>
            </a:r>
            <a:r>
              <a:rPr lang="en-US" altLang="zh-TW" dirty="0"/>
              <a:t>)</a:t>
            </a:r>
          </a:p>
          <a:p>
            <a:pPr marL="457200" indent="-457200">
              <a:buFont typeface="+mj-lt"/>
              <a:buAutoNum type="arabicPeriod" startAt="9"/>
            </a:pPr>
            <a:r>
              <a:rPr lang="zh-TW" altLang="en-US" dirty="0"/>
              <a:t>如何將 </a:t>
            </a:r>
            <a:r>
              <a:rPr lang="en-US" altLang="zh-TW" dirty="0"/>
              <a:t>TA </a:t>
            </a:r>
            <a:r>
              <a:rPr lang="zh-TW" altLang="en-US" dirty="0"/>
              <a:t>加入課程</a:t>
            </a:r>
            <a:endParaRPr lang="en-US" altLang="zh-TW" dirty="0"/>
          </a:p>
          <a:p>
            <a:pPr>
              <a:buFont typeface="Wingdings" panose="05000000000000000000" pitchFamily="2" charset="2"/>
              <a:buChar char="u"/>
            </a:pPr>
            <a:r>
              <a:rPr lang="zh-TW" altLang="en-US" sz="2400" b="1" dirty="0"/>
              <a:t> 新功能</a:t>
            </a:r>
            <a:endParaRPr lang="en-US" altLang="zh-TW" sz="2400" b="1" dirty="0"/>
          </a:p>
          <a:p>
            <a:pPr marL="457200" indent="-457200">
              <a:buFont typeface="+mj-lt"/>
              <a:buAutoNum type="arabicPeriod" startAt="9"/>
            </a:pPr>
            <a:r>
              <a:rPr lang="zh-TW" altLang="en-US" b="1" dirty="0">
                <a:solidFill>
                  <a:srgbClr val="FF0000"/>
                </a:solidFill>
              </a:rPr>
              <a:t>新功能</a:t>
            </a:r>
            <a:r>
              <a:rPr lang="en-US" altLang="zh-TW" dirty="0"/>
              <a:t>-IRS</a:t>
            </a:r>
            <a:r>
              <a:rPr lang="zh-TW" altLang="en-US" dirty="0"/>
              <a:t>即時回饋</a:t>
            </a:r>
            <a:endParaRPr lang="en-US" altLang="zh-TW" dirty="0"/>
          </a:p>
          <a:p>
            <a:pPr marL="457200" indent="-457200">
              <a:buFont typeface="+mj-lt"/>
              <a:buAutoNum type="arabicPeriod" startAt="9"/>
            </a:pPr>
            <a:r>
              <a:rPr lang="zh-TW" altLang="en-US" sz="2100" b="1" dirty="0">
                <a:solidFill>
                  <a:srgbClr val="FF0000"/>
                </a:solidFill>
              </a:rPr>
              <a:t>新功能</a:t>
            </a:r>
            <a:r>
              <a:rPr lang="en-US" altLang="zh-TW" dirty="0"/>
              <a:t>- </a:t>
            </a:r>
            <a:r>
              <a:rPr lang="zh-TW" altLang="en-US" dirty="0"/>
              <a:t>合併課程</a:t>
            </a:r>
            <a:endParaRPr lang="en-US" altLang="zh-TW" dirty="0"/>
          </a:p>
          <a:p>
            <a:pPr>
              <a:buFont typeface="Wingdings" panose="05000000000000000000" pitchFamily="2" charset="2"/>
              <a:buChar char="u"/>
            </a:pPr>
            <a:r>
              <a:rPr lang="zh-TW" altLang="en-US" sz="2500" b="1" dirty="0"/>
              <a:t> 若有數位學習平台問題</a:t>
            </a:r>
            <a:r>
              <a:rPr lang="zh-TW" altLang="en-US" sz="2500" b="1" dirty="0" smtClean="0"/>
              <a:t>怎麼辦</a:t>
            </a:r>
            <a:endParaRPr lang="en-US" altLang="zh-TW" sz="2500" b="1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dirty="0"/>
              <a:t>Computer Center/NPUST Profession, Innovation, Efficiency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248CE-E796-45D7-BBB0-970B2874DD32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85921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複製</a:t>
            </a:r>
            <a:r>
              <a:rPr lang="en-US" altLang="zh-TW" dirty="0"/>
              <a:t>(</a:t>
            </a:r>
            <a:r>
              <a:rPr lang="zh-TW" altLang="en-US" dirty="0"/>
              <a:t>匯入</a:t>
            </a:r>
            <a:r>
              <a:rPr lang="en-US" altLang="zh-TW" dirty="0"/>
              <a:t>)</a:t>
            </a:r>
            <a:r>
              <a:rPr lang="zh-TW" altLang="en-US" dirty="0"/>
              <a:t>課程，</a:t>
            </a:r>
            <a:r>
              <a:rPr lang="en-US" altLang="zh-TW" dirty="0"/>
              <a:t>A(</a:t>
            </a:r>
            <a:r>
              <a:rPr lang="zh-TW" altLang="en-US" dirty="0"/>
              <a:t>來源</a:t>
            </a:r>
            <a:r>
              <a:rPr lang="en-US" altLang="zh-TW" dirty="0"/>
              <a:t>)</a:t>
            </a:r>
            <a:r>
              <a:rPr lang="zh-TW" altLang="en-US" dirty="0"/>
              <a:t>匯入</a:t>
            </a:r>
            <a:r>
              <a:rPr lang="en-US" altLang="zh-TW" dirty="0"/>
              <a:t>B(</a:t>
            </a:r>
            <a:r>
              <a:rPr lang="zh-TW" altLang="en-US" dirty="0"/>
              <a:t>目的</a:t>
            </a:r>
            <a:r>
              <a:rPr lang="en-US" altLang="zh-TW" dirty="0"/>
              <a:t>)(1)</a:t>
            </a:r>
            <a:endParaRPr lang="zh-TW" altLang="en-US" dirty="0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Computer Center/NPUST Profession, Innovation, Efficiency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248CE-E796-45D7-BBB0-970B2874DD32}" type="slidenum">
              <a:rPr lang="zh-TW" altLang="en-US" smtClean="0"/>
              <a:t>20</a:t>
            </a:fld>
            <a:endParaRPr lang="zh-TW" altLang="en-US"/>
          </a:p>
        </p:txBody>
      </p:sp>
      <p:pic>
        <p:nvPicPr>
          <p:cNvPr id="9217" name="圖片 4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709" y="2772575"/>
            <a:ext cx="2781300" cy="2708275"/>
          </a:xfrm>
          <a:prstGeom prst="rect">
            <a:avLst/>
          </a:prstGeom>
          <a:noFill/>
          <a:ln w="9525">
            <a:solidFill>
              <a:srgbClr val="0D0D0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28"/>
          <p:cNvSpPr>
            <a:spLocks noChangeArrowheads="1"/>
          </p:cNvSpPr>
          <p:nvPr/>
        </p:nvSpPr>
        <p:spPr bwMode="auto">
          <a:xfrm>
            <a:off x="1997434" y="4389127"/>
            <a:ext cx="609600" cy="259080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zh-TW" altLang="en-US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822960" y="212034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658302" y="1792967"/>
            <a:ext cx="3396863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細明體-ExtB" panose="02020500000000000000" pitchFamily="18" charset="-120"/>
                <a:cs typeface="Noto Sans CJK JP Regular" panose="020B0500000000000000" pitchFamily="34" charset="-128"/>
              </a:rPr>
              <a:t/>
            </a:r>
            <a:br>
              <a:rPr kumimoji="0" lang="zh-TW" altLang="zh-TW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細明體-ExtB" panose="02020500000000000000" pitchFamily="18" charset="-120"/>
                <a:cs typeface="Noto Sans CJK JP Regular" panose="020B0500000000000000" pitchFamily="34" charset="-128"/>
              </a:rPr>
            </a:br>
            <a:r>
              <a:rPr kumimoji="0" lang="en-US" altLang="zh-TW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細明體-ExtB" panose="02020500000000000000" pitchFamily="18" charset="-120"/>
                <a:cs typeface="Noto Sans CJK JP Regular" panose="020B0500000000000000" pitchFamily="34" charset="-128"/>
              </a:rPr>
              <a:t>1.</a:t>
            </a:r>
            <a:r>
              <a:rPr kumimoji="0" lang="zh-HK" altLang="zh-TW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細明體-ExtB" panose="02020500000000000000" pitchFamily="18" charset="-120"/>
                <a:cs typeface="新細明體" panose="02020500000000000000" pitchFamily="18" charset="-120"/>
              </a:rPr>
              <a:t>進入</a:t>
            </a:r>
            <a:r>
              <a:rPr kumimoji="0" lang="zh-TW" altLang="zh-HK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細明體-ExtB" panose="02020500000000000000" pitchFamily="18" charset="-120"/>
                <a:cs typeface="新細明體" panose="02020500000000000000" pitchFamily="18" charset="-120"/>
              </a:rPr>
              <a:t>B</a:t>
            </a:r>
            <a:r>
              <a:rPr kumimoji="0" lang="zh-HK" altLang="zh-TW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細明體-ExtB" panose="02020500000000000000" pitchFamily="18" charset="-120"/>
                <a:cs typeface="新細明體" panose="02020500000000000000" pitchFamily="18" charset="-120"/>
              </a:rPr>
              <a:t>課程後</a:t>
            </a:r>
            <a:r>
              <a:rPr kumimoji="0" lang="zh-TW" altLang="zh-TW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細明體-ExtB" panose="02020500000000000000" pitchFamily="18" charset="-120"/>
                <a:cs typeface="新細明體" panose="02020500000000000000" pitchFamily="18" charset="-120"/>
              </a:rPr>
              <a:t>，</a:t>
            </a:r>
            <a:r>
              <a:rPr kumimoji="0" lang="zh-HK" altLang="zh-TW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細明體-ExtB" panose="02020500000000000000" pitchFamily="18" charset="-120"/>
                <a:cs typeface="新細明體" panose="02020500000000000000" pitchFamily="18" charset="-120"/>
              </a:rPr>
              <a:t>點選右下的的</a:t>
            </a:r>
            <a:r>
              <a:rPr kumimoji="0" lang="zh-TW" altLang="zh-TW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細明體-ExtB" panose="02020500000000000000" pitchFamily="18" charset="-120"/>
                <a:cs typeface="新細明體" panose="02020500000000000000" pitchFamily="18" charset="-120"/>
              </a:rPr>
              <a:t>【</a:t>
            </a:r>
            <a:r>
              <a:rPr kumimoji="0" lang="zh-HK" altLang="zh-TW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細明體-ExtB" panose="02020500000000000000" pitchFamily="18" charset="-120"/>
                <a:cs typeface="新細明體" panose="02020500000000000000" pitchFamily="18" charset="-120"/>
              </a:rPr>
              <a:t>匯入</a:t>
            </a:r>
            <a:r>
              <a:rPr kumimoji="0" lang="zh-TW" altLang="zh-TW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細明體-ExtB" panose="02020500000000000000" pitchFamily="18" charset="-120"/>
                <a:cs typeface="新細明體" panose="02020500000000000000" pitchFamily="18" charset="-120"/>
              </a:rPr>
              <a:t>】</a:t>
            </a:r>
            <a:r>
              <a:rPr kumimoji="0" lang="zh-HK" altLang="zh-TW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細明體-ExtB" panose="02020500000000000000" pitchFamily="18" charset="-120"/>
                <a:cs typeface="新細明體" panose="02020500000000000000" pitchFamily="18" charset="-120"/>
              </a:rPr>
              <a:t>功能</a:t>
            </a:r>
            <a:endParaRPr kumimoji="0" lang="zh-HK" altLang="zh-TW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445110" y="2069966"/>
            <a:ext cx="42085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>
                <a:cs typeface="新細明體" panose="02020500000000000000" pitchFamily="18" charset="-120"/>
              </a:rPr>
              <a:t>2.</a:t>
            </a:r>
            <a:r>
              <a:rPr lang="zh-TW" altLang="zh-TW" dirty="0">
                <a:cs typeface="新細明體" panose="02020500000000000000" pitchFamily="18" charset="-120"/>
              </a:rPr>
              <a:t>列出您所授課的課程資料，點選要複製的來源課程A，</a:t>
            </a:r>
            <a:r>
              <a:rPr lang="zh-HK" altLang="zh-TW" dirty="0">
                <a:cs typeface="新細明體" panose="02020500000000000000" pitchFamily="18" charset="-120"/>
              </a:rPr>
              <a:t>點選</a:t>
            </a:r>
            <a:r>
              <a:rPr lang="zh-TW" altLang="zh-TW" dirty="0">
                <a:cs typeface="新細明體" panose="02020500000000000000" pitchFamily="18" charset="-120"/>
              </a:rPr>
              <a:t>【</a:t>
            </a:r>
            <a:r>
              <a:rPr lang="zh-HK" altLang="zh-TW" dirty="0">
                <a:cs typeface="新細明體" panose="02020500000000000000" pitchFamily="18" charset="-120"/>
              </a:rPr>
              <a:t>繼續</a:t>
            </a:r>
            <a:r>
              <a:rPr lang="zh-TW" altLang="zh-TW" dirty="0">
                <a:cs typeface="新細明體" panose="02020500000000000000" pitchFamily="18" charset="-120"/>
              </a:rPr>
              <a:t>】</a:t>
            </a:r>
            <a:r>
              <a:rPr lang="zh-HK" altLang="zh-TW" dirty="0">
                <a:cs typeface="新細明體" panose="02020500000000000000" pitchFamily="18" charset="-120"/>
              </a:rPr>
              <a:t>鍵</a:t>
            </a:r>
            <a:endParaRPr lang="zh-TW" altLang="en-US" dirty="0"/>
          </a:p>
        </p:txBody>
      </p:sp>
      <p:pic>
        <p:nvPicPr>
          <p:cNvPr id="10" name="圖片 9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45110" y="2904929"/>
            <a:ext cx="3921650" cy="2482080"/>
          </a:xfrm>
          <a:prstGeom prst="rect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47227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複製</a:t>
            </a:r>
            <a:r>
              <a:rPr lang="en-US" altLang="zh-TW" dirty="0"/>
              <a:t>(</a:t>
            </a:r>
            <a:r>
              <a:rPr lang="zh-TW" altLang="en-US" dirty="0"/>
              <a:t>匯入</a:t>
            </a:r>
            <a:r>
              <a:rPr lang="en-US" altLang="zh-TW" dirty="0"/>
              <a:t>)</a:t>
            </a:r>
            <a:r>
              <a:rPr lang="zh-TW" altLang="en-US" dirty="0"/>
              <a:t>課程，</a:t>
            </a:r>
            <a:r>
              <a:rPr lang="en-US" altLang="zh-TW" dirty="0"/>
              <a:t>A(</a:t>
            </a:r>
            <a:r>
              <a:rPr lang="zh-TW" altLang="en-US" dirty="0"/>
              <a:t>來源</a:t>
            </a:r>
            <a:r>
              <a:rPr lang="en-US" altLang="zh-TW" dirty="0"/>
              <a:t>)</a:t>
            </a:r>
            <a:r>
              <a:rPr lang="zh-TW" altLang="en-US" dirty="0"/>
              <a:t>匯入</a:t>
            </a:r>
            <a:r>
              <a:rPr lang="en-US" altLang="zh-TW" dirty="0"/>
              <a:t>B(</a:t>
            </a:r>
            <a:r>
              <a:rPr lang="zh-TW" altLang="en-US" dirty="0"/>
              <a:t>目的</a:t>
            </a:r>
            <a:r>
              <a:rPr lang="en-US" altLang="zh-TW" dirty="0"/>
              <a:t>)(2)</a:t>
            </a:r>
            <a:endParaRPr lang="zh-TW" altLang="en-US" dirty="0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Computer Center/NPUST Profession, Innovation, Efficiency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248CE-E796-45D7-BBB0-970B2874DD32}" type="slidenum">
              <a:rPr lang="zh-TW" altLang="en-US" smtClean="0"/>
              <a:t>21</a:t>
            </a:fld>
            <a:endParaRPr lang="zh-TW" altLang="en-US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822960" y="212034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424069" y="1931217"/>
            <a:ext cx="49828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1635">
              <a:spcBef>
                <a:spcPts val="600"/>
              </a:spcBef>
              <a:spcAft>
                <a:spcPts val="600"/>
              </a:spcAft>
            </a:pPr>
            <a:r>
              <a:rPr lang="en-US" altLang="zh-HK" dirty="0">
                <a:latin typeface="Noto Sans CJK JP Regular" panose="020B0500000000000000" pitchFamily="34" charset="-128"/>
                <a:cs typeface="新細明體" panose="02020500000000000000" pitchFamily="18" charset="-120"/>
              </a:rPr>
              <a:t>3.</a:t>
            </a:r>
            <a:r>
              <a:rPr lang="zh-HK" altLang="zh-TW" dirty="0">
                <a:latin typeface="Noto Sans CJK JP Regular" panose="020B0500000000000000" pitchFamily="34" charset="-128"/>
                <a:cs typeface="新細明體" panose="02020500000000000000" pitchFamily="18" charset="-120"/>
              </a:rPr>
              <a:t>勾選設定要匯入的項目</a:t>
            </a:r>
            <a:r>
              <a:rPr lang="zh-TW" altLang="zh-TW" dirty="0">
                <a:latin typeface="Noto Sans CJK JP Regular" panose="020B0500000000000000" pitchFamily="34" charset="-128"/>
                <a:cs typeface="新細明體" panose="02020500000000000000" pitchFamily="18" charset="-120"/>
              </a:rPr>
              <a:t>，</a:t>
            </a:r>
            <a:r>
              <a:rPr lang="zh-HK" altLang="zh-TW" dirty="0">
                <a:latin typeface="Noto Sans CJK JP Regular" panose="020B0500000000000000" pitchFamily="34" charset="-128"/>
                <a:cs typeface="新細明體" panose="02020500000000000000" pitchFamily="18" charset="-120"/>
              </a:rPr>
              <a:t>按 </a:t>
            </a:r>
            <a:r>
              <a:rPr lang="zh-TW" altLang="zh-TW" dirty="0">
                <a:latin typeface="Noto Sans CJK JP Regular" panose="020B0500000000000000" pitchFamily="34" charset="-128"/>
                <a:cs typeface="新細明體" panose="02020500000000000000" pitchFamily="18" charset="-120"/>
              </a:rPr>
              <a:t>【</a:t>
            </a:r>
            <a:r>
              <a:rPr lang="zh-HK" altLang="zh-TW" dirty="0">
                <a:latin typeface="Noto Sans CJK JP Regular" panose="020B0500000000000000" pitchFamily="34" charset="-128"/>
                <a:cs typeface="新細明體" panose="02020500000000000000" pitchFamily="18" charset="-120"/>
              </a:rPr>
              <a:t>下一個</a:t>
            </a:r>
            <a:r>
              <a:rPr lang="zh-TW" altLang="zh-TW" dirty="0">
                <a:latin typeface="Noto Sans CJK JP Regular" panose="020B0500000000000000" pitchFamily="34" charset="-128"/>
                <a:cs typeface="新細明體" panose="02020500000000000000" pitchFamily="18" charset="-120"/>
              </a:rPr>
              <a:t>】</a:t>
            </a:r>
            <a:r>
              <a:rPr lang="zh-HK" altLang="zh-TW" dirty="0">
                <a:latin typeface="Noto Sans CJK JP Regular" panose="020B0500000000000000" pitchFamily="34" charset="-128"/>
                <a:cs typeface="新細明體" panose="02020500000000000000" pitchFamily="18" charset="-120"/>
              </a:rPr>
              <a:t>鍵</a:t>
            </a:r>
            <a:endParaRPr lang="zh-TW" altLang="zh-TW" dirty="0">
              <a:latin typeface="Noto Sans CJK JP Regular" panose="020B0500000000000000" pitchFamily="34" charset="-128"/>
              <a:ea typeface="Noto Sans CJK JP Regular" panose="020B0500000000000000" pitchFamily="34" charset="-128"/>
              <a:cs typeface="Noto Sans CJK JP Regular" panose="020B0500000000000000" pitchFamily="34" charset="-128"/>
            </a:endParaRPr>
          </a:p>
        </p:txBody>
      </p:sp>
      <p:pic>
        <p:nvPicPr>
          <p:cNvPr id="13" name="圖片 12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22960" y="2489680"/>
            <a:ext cx="3530379" cy="1651624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矩形 11"/>
          <p:cNvSpPr/>
          <p:nvPr/>
        </p:nvSpPr>
        <p:spPr>
          <a:xfrm>
            <a:off x="315728" y="4249699"/>
            <a:ext cx="51995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81635">
              <a:spcBef>
                <a:spcPts val="600"/>
              </a:spcBef>
              <a:spcAft>
                <a:spcPts val="600"/>
              </a:spcAft>
            </a:pPr>
            <a:r>
              <a:rPr lang="en-US" altLang="zh-HK" dirty="0">
                <a:latin typeface="Noto Sans CJK JP Regular" panose="020B0500000000000000" pitchFamily="34" charset="-128"/>
                <a:cs typeface="新細明體" panose="02020500000000000000" pitchFamily="18" charset="-120"/>
              </a:rPr>
              <a:t>4.</a:t>
            </a:r>
            <a:r>
              <a:rPr lang="zh-HK" altLang="zh-TW" dirty="0">
                <a:latin typeface="Noto Sans CJK JP Regular" panose="020B0500000000000000" pitchFamily="34" charset="-128"/>
                <a:cs typeface="新細明體" panose="02020500000000000000" pitchFamily="18" charset="-120"/>
              </a:rPr>
              <a:t>確認要匯入的</a:t>
            </a:r>
            <a:r>
              <a:rPr lang="zh-TW" altLang="en-US" dirty="0">
                <a:latin typeface="Noto Sans CJK JP Regular" panose="020B0500000000000000" pitchFamily="34" charset="-128"/>
                <a:cs typeface="新細明體" panose="02020500000000000000" pitchFamily="18" charset="-120"/>
              </a:rPr>
              <a:t>週次和項目</a:t>
            </a:r>
            <a:r>
              <a:rPr lang="zh-TW" altLang="zh-TW" dirty="0">
                <a:latin typeface="Noto Sans CJK JP Regular" panose="020B0500000000000000" pitchFamily="34" charset="-128"/>
                <a:cs typeface="新細明體" panose="02020500000000000000" pitchFamily="18" charset="-120"/>
              </a:rPr>
              <a:t>，</a:t>
            </a:r>
            <a:r>
              <a:rPr lang="zh-HK" altLang="zh-TW" dirty="0">
                <a:latin typeface="Noto Sans CJK JP Regular" panose="020B0500000000000000" pitchFamily="34" charset="-128"/>
                <a:cs typeface="新細明體" panose="02020500000000000000" pitchFamily="18" charset="-120"/>
              </a:rPr>
              <a:t>按 </a:t>
            </a:r>
            <a:r>
              <a:rPr lang="zh-TW" altLang="zh-TW" dirty="0">
                <a:latin typeface="Noto Sans CJK JP Regular" panose="020B0500000000000000" pitchFamily="34" charset="-128"/>
                <a:cs typeface="新細明體" panose="02020500000000000000" pitchFamily="18" charset="-120"/>
              </a:rPr>
              <a:t>【</a:t>
            </a:r>
            <a:r>
              <a:rPr lang="zh-HK" altLang="zh-TW" dirty="0">
                <a:latin typeface="Noto Sans CJK JP Regular" panose="020B0500000000000000" pitchFamily="34" charset="-128"/>
                <a:cs typeface="新細明體" panose="02020500000000000000" pitchFamily="18" charset="-120"/>
              </a:rPr>
              <a:t>下一個</a:t>
            </a:r>
            <a:r>
              <a:rPr lang="zh-TW" altLang="zh-TW" dirty="0">
                <a:latin typeface="Noto Sans CJK JP Regular" panose="020B0500000000000000" pitchFamily="34" charset="-128"/>
                <a:cs typeface="新細明體" panose="02020500000000000000" pitchFamily="18" charset="-120"/>
              </a:rPr>
              <a:t>】</a:t>
            </a:r>
            <a:r>
              <a:rPr lang="zh-HK" altLang="zh-TW" dirty="0">
                <a:latin typeface="Noto Sans CJK JP Regular" panose="020B0500000000000000" pitchFamily="34" charset="-128"/>
                <a:cs typeface="新細明體" panose="02020500000000000000" pitchFamily="18" charset="-120"/>
              </a:rPr>
              <a:t>鍵</a:t>
            </a:r>
            <a:endParaRPr lang="zh-TW" altLang="zh-TW" dirty="0">
              <a:latin typeface="Noto Sans CJK JP Regular" panose="020B0500000000000000" pitchFamily="34" charset="-128"/>
              <a:ea typeface="Noto Sans CJK JP Regular" panose="020B0500000000000000" pitchFamily="34" charset="-128"/>
              <a:cs typeface="Noto Sans CJK JP Regular" panose="020B0500000000000000" pitchFamily="34" charset="-128"/>
            </a:endParaRPr>
          </a:p>
        </p:txBody>
      </p:sp>
      <p:pic>
        <p:nvPicPr>
          <p:cNvPr id="15" name="圖片 14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15228" y="4249699"/>
            <a:ext cx="3529054" cy="1859597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51331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如何將 </a:t>
            </a:r>
            <a:r>
              <a:rPr lang="en-US" altLang="zh-TW" dirty="0"/>
              <a:t>TA </a:t>
            </a:r>
            <a:r>
              <a:rPr lang="zh-TW" altLang="en-US" dirty="0"/>
              <a:t>加入課程</a:t>
            </a:r>
            <a:r>
              <a:rPr lang="en-US" altLang="zh-TW" dirty="0"/>
              <a:t>(1)</a:t>
            </a:r>
            <a:endParaRPr lang="zh-TW" altLang="en-US" dirty="0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Computer Center/NPUST Profession, Innovation, Efficiency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248CE-E796-45D7-BBB0-970B2874DD32}" type="slidenum">
              <a:rPr lang="zh-TW" altLang="en-US" smtClean="0"/>
              <a:t>22</a:t>
            </a:fld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822960" y="1887283"/>
            <a:ext cx="6080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zh-TW" altLang="zh-TW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進入課程頁面後，點選上方的【這個課程】</a:t>
            </a:r>
            <a:r>
              <a:rPr lang="en-US" altLang="zh-TW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zh-TW" altLang="zh-TW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【成員】</a:t>
            </a:r>
          </a:p>
        </p:txBody>
      </p:sp>
      <p:pic>
        <p:nvPicPr>
          <p:cNvPr id="6" name="圖片 5"/>
          <p:cNvPicPr/>
          <p:nvPr/>
        </p:nvPicPr>
        <p:blipFill rotWithShape="1">
          <a:blip r:embed="rId2"/>
          <a:srcRect r="11293" b="56849"/>
          <a:stretch/>
        </p:blipFill>
        <p:spPr bwMode="auto">
          <a:xfrm>
            <a:off x="822960" y="2301254"/>
            <a:ext cx="5558782" cy="12839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矩形 6"/>
          <p:cNvSpPr/>
          <p:nvPr/>
        </p:nvSpPr>
        <p:spPr>
          <a:xfrm>
            <a:off x="2052099" y="3216964"/>
            <a:ext cx="1249680" cy="212036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715617" y="3896791"/>
            <a:ext cx="71614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zh-TW" altLang="en-US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如果要加入的 </a:t>
            </a:r>
            <a:r>
              <a:rPr lang="en-US" altLang="zh-TW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TA </a:t>
            </a:r>
            <a:r>
              <a:rPr lang="zh-TW" altLang="en-US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已經是課程的學生，則在表格內，則在角色點選鉛筆的按鈕，再點選下拉選單中的助理教師，便可加入</a:t>
            </a:r>
            <a:endParaRPr lang="zh-TW" altLang="zh-TW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圖片 8"/>
          <p:cNvPicPr/>
          <p:nvPr/>
        </p:nvPicPr>
        <p:blipFill rotWithShape="1">
          <a:blip r:embed="rId3"/>
          <a:srcRect t="38322" r="26275" b="17852"/>
          <a:stretch/>
        </p:blipFill>
        <p:spPr bwMode="auto">
          <a:xfrm>
            <a:off x="822960" y="4698631"/>
            <a:ext cx="4512366" cy="139190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Rectangle 14"/>
          <p:cNvSpPr>
            <a:spLocks noChangeArrowheads="1"/>
          </p:cNvSpPr>
          <p:nvPr/>
        </p:nvSpPr>
        <p:spPr bwMode="auto">
          <a:xfrm>
            <a:off x="4328160" y="3272790"/>
            <a:ext cx="487680" cy="312420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zh-TW" altLang="en-US"/>
          </a:p>
        </p:txBody>
      </p:sp>
      <p:sp>
        <p:nvSpPr>
          <p:cNvPr id="11" name="Rectangle 14"/>
          <p:cNvSpPr>
            <a:spLocks noChangeArrowheads="1"/>
          </p:cNvSpPr>
          <p:nvPr/>
        </p:nvSpPr>
        <p:spPr bwMode="auto">
          <a:xfrm>
            <a:off x="2323768" y="5471544"/>
            <a:ext cx="280285" cy="233771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7810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如何將 </a:t>
            </a:r>
            <a:r>
              <a:rPr lang="en-US" altLang="zh-TW" dirty="0"/>
              <a:t>TA </a:t>
            </a:r>
            <a:r>
              <a:rPr lang="zh-TW" altLang="en-US" dirty="0"/>
              <a:t>加入課程</a:t>
            </a:r>
            <a:r>
              <a:rPr lang="en-US" altLang="zh-TW" dirty="0"/>
              <a:t>(2)</a:t>
            </a:r>
            <a:endParaRPr lang="zh-TW" altLang="en-US" dirty="0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Computer Center/NPUST Profession, Innovation, Efficiency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248CE-E796-45D7-BBB0-970B2874DD32}" type="slidenum">
              <a:rPr lang="zh-TW" altLang="en-US" smtClean="0"/>
              <a:t>23</a:t>
            </a:fld>
            <a:endParaRPr lang="zh-TW" altLang="en-US"/>
          </a:p>
        </p:txBody>
      </p:sp>
      <p:pic>
        <p:nvPicPr>
          <p:cNvPr id="13" name="圖片 12"/>
          <p:cNvPicPr/>
          <p:nvPr/>
        </p:nvPicPr>
        <p:blipFill rotWithShape="1">
          <a:blip r:embed="rId2"/>
          <a:srcRect t="39088" r="24326" b="12553"/>
          <a:stretch/>
        </p:blipFill>
        <p:spPr bwMode="auto">
          <a:xfrm>
            <a:off x="998840" y="2559340"/>
            <a:ext cx="5329073" cy="1860260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矩形 6"/>
          <p:cNvSpPr/>
          <p:nvPr/>
        </p:nvSpPr>
        <p:spPr>
          <a:xfrm>
            <a:off x="5078233" y="2859155"/>
            <a:ext cx="1249680" cy="212036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  <p:sp>
        <p:nvSpPr>
          <p:cNvPr id="10" name="Rectangle 14"/>
          <p:cNvSpPr>
            <a:spLocks noChangeArrowheads="1"/>
          </p:cNvSpPr>
          <p:nvPr/>
        </p:nvSpPr>
        <p:spPr bwMode="auto">
          <a:xfrm>
            <a:off x="4328160" y="3272790"/>
            <a:ext cx="487680" cy="312420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zh-TW" altLang="en-US"/>
          </a:p>
        </p:txBody>
      </p:sp>
      <p:sp>
        <p:nvSpPr>
          <p:cNvPr id="12" name="矩形 11"/>
          <p:cNvSpPr/>
          <p:nvPr/>
        </p:nvSpPr>
        <p:spPr>
          <a:xfrm>
            <a:off x="849464" y="1858744"/>
            <a:ext cx="69573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>
                <a:latin typeface="Calibri" panose="020F0502020204030204" pitchFamily="34" charset="0"/>
                <a:cs typeface="Times New Roman" panose="02020603050405020304" pitchFamily="18" charset="0"/>
              </a:rPr>
              <a:t>若非此成課程成員，則需</a:t>
            </a:r>
            <a:r>
              <a:rPr lang="zh-TW" altLang="zh-TW" dirty="0">
                <a:latin typeface="Calibri" panose="020F0502020204030204" pitchFamily="34" charset="0"/>
                <a:cs typeface="Times New Roman" panose="02020603050405020304" pitchFamily="18" charset="0"/>
              </a:rPr>
              <a:t>按右上角的「加入用戶到此課程」，可以將非課程成員的人加入課程，並且指派角色為學生或</a:t>
            </a:r>
            <a:r>
              <a:rPr lang="zh-TW" altLang="zh-TW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zh-TW" altLang="zh-TW" dirty="0">
                <a:latin typeface="Calibri" panose="020F0502020204030204" pitchFamily="34" charset="0"/>
                <a:cs typeface="Times New Roman" panose="02020603050405020304" pitchFamily="18" charset="0"/>
              </a:rPr>
              <a:t>助理教師</a:t>
            </a:r>
            <a:endParaRPr lang="zh-TW" altLang="en-US" dirty="0"/>
          </a:p>
        </p:txBody>
      </p:sp>
      <p:pic>
        <p:nvPicPr>
          <p:cNvPr id="14" name="圖片 13"/>
          <p:cNvPicPr/>
          <p:nvPr/>
        </p:nvPicPr>
        <p:blipFill rotWithShape="1">
          <a:blip r:embed="rId3"/>
          <a:srcRect l="21326" t="17327" r="20658" b="41498"/>
          <a:stretch/>
        </p:blipFill>
        <p:spPr bwMode="auto">
          <a:xfrm>
            <a:off x="998840" y="4473713"/>
            <a:ext cx="4843655" cy="19109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矩形圖說文字 14"/>
          <p:cNvSpPr/>
          <p:nvPr/>
        </p:nvSpPr>
        <p:spPr>
          <a:xfrm>
            <a:off x="4419600" y="4803913"/>
            <a:ext cx="4353339" cy="1186070"/>
          </a:xfrm>
          <a:prstGeom prst="wedgeRectCallout">
            <a:avLst>
              <a:gd name="adj1" fmla="val -71224"/>
              <a:gd name="adj2" fmla="val -342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zh-TW" dirty="0"/>
              <a:t>輸入</a:t>
            </a:r>
            <a:r>
              <a:rPr lang="zh-TW" altLang="en-US" dirty="0"/>
              <a:t>學號或姓名</a:t>
            </a:r>
            <a:r>
              <a:rPr lang="zh-TW" altLang="zh-TW" dirty="0"/>
              <a:t>，搜尋到點選此帳號，再點選下拉式選單，選擇「助理教師」，按【加入用戶到此課程】按鈕即可。</a:t>
            </a:r>
          </a:p>
          <a:p>
            <a:pPr algn="ctr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87361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818" y="2819455"/>
            <a:ext cx="3777410" cy="2570508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5645" y="2507271"/>
            <a:ext cx="4886185" cy="3360868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新功能</a:t>
            </a:r>
            <a:r>
              <a:rPr lang="en-US" altLang="zh-TW" dirty="0"/>
              <a:t>-IRS</a:t>
            </a:r>
            <a:r>
              <a:rPr lang="zh-TW" altLang="en-US" dirty="0"/>
              <a:t>即時回饋</a:t>
            </a:r>
            <a:r>
              <a:rPr lang="en-US" altLang="zh-TW" dirty="0"/>
              <a:t>(1)</a:t>
            </a:r>
            <a:endParaRPr lang="zh-TW" altLang="en-US" dirty="0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Computer Center/NPUST Profession, Innovation, Efficiency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248CE-E796-45D7-BBB0-970B2874DD32}" type="slidenum">
              <a:rPr lang="zh-TW" altLang="en-US" smtClean="0"/>
              <a:t>24</a:t>
            </a:fld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2616747" y="4810539"/>
            <a:ext cx="1249680" cy="212036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  <p:sp>
        <p:nvSpPr>
          <p:cNvPr id="10" name="Rectangle 14"/>
          <p:cNvSpPr>
            <a:spLocks noChangeArrowheads="1"/>
          </p:cNvSpPr>
          <p:nvPr/>
        </p:nvSpPr>
        <p:spPr bwMode="auto">
          <a:xfrm>
            <a:off x="4408335" y="5075611"/>
            <a:ext cx="1082703" cy="286687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zh-TW" altLang="en-US"/>
          </a:p>
        </p:txBody>
      </p:sp>
      <p:sp>
        <p:nvSpPr>
          <p:cNvPr id="12" name="矩形 11"/>
          <p:cNvSpPr/>
          <p:nvPr/>
        </p:nvSpPr>
        <p:spPr>
          <a:xfrm>
            <a:off x="482818" y="1792478"/>
            <a:ext cx="69573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/>
              <a:t>是一個互動的教學活動，教師可以設計一系列的問題， 送出到學生端的裝置，學生可以從裝置即時回答。</a:t>
            </a:r>
          </a:p>
        </p:txBody>
      </p:sp>
      <p:sp>
        <p:nvSpPr>
          <p:cNvPr id="16" name="Rectangle 14"/>
          <p:cNvSpPr>
            <a:spLocks noChangeArrowheads="1"/>
          </p:cNvSpPr>
          <p:nvPr/>
        </p:nvSpPr>
        <p:spPr bwMode="auto">
          <a:xfrm>
            <a:off x="5906034" y="5629814"/>
            <a:ext cx="1082703" cy="286687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57497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新功能</a:t>
            </a:r>
            <a:r>
              <a:rPr lang="en-US" altLang="zh-TW" dirty="0"/>
              <a:t>-IRS</a:t>
            </a:r>
            <a:r>
              <a:rPr lang="zh-TW" altLang="en-US" dirty="0"/>
              <a:t>即時回饋</a:t>
            </a:r>
            <a:r>
              <a:rPr lang="en-US" altLang="zh-TW" dirty="0"/>
              <a:t>(2)</a:t>
            </a:r>
            <a:endParaRPr lang="zh-TW" altLang="en-US" dirty="0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Computer Center/NPUST Profession, Innovation, Efficiency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248CE-E796-45D7-BBB0-970B2874DD32}" type="slidenum">
              <a:rPr lang="zh-TW" altLang="en-US" smtClean="0"/>
              <a:t>25</a:t>
            </a:fld>
            <a:endParaRPr lang="zh-TW" altLang="en-US"/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217" y="1645186"/>
            <a:ext cx="7084391" cy="5099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317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新功能</a:t>
            </a:r>
            <a:r>
              <a:rPr lang="en-US" altLang="zh-TW" dirty="0"/>
              <a:t>-IRS</a:t>
            </a:r>
            <a:r>
              <a:rPr lang="zh-TW" altLang="en-US" dirty="0"/>
              <a:t>即時回饋</a:t>
            </a:r>
            <a:r>
              <a:rPr lang="en-US" altLang="zh-TW" dirty="0"/>
              <a:t>(3)</a:t>
            </a:r>
            <a:endParaRPr lang="zh-TW" altLang="en-US" dirty="0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Computer Center/NPUST Profession, Innovation, Efficiency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248CE-E796-45D7-BBB0-970B2874DD32}" type="slidenum">
              <a:rPr lang="zh-TW" altLang="en-US" smtClean="0"/>
              <a:t>26</a:t>
            </a:fld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009" y="1784252"/>
            <a:ext cx="6935822" cy="4532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069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新功能</a:t>
            </a:r>
            <a:r>
              <a:rPr lang="en-US" altLang="zh-TW" dirty="0"/>
              <a:t>-IRS</a:t>
            </a:r>
            <a:r>
              <a:rPr lang="zh-TW" altLang="en-US" dirty="0"/>
              <a:t>即時回饋</a:t>
            </a:r>
            <a:r>
              <a:rPr lang="en-US" altLang="zh-TW" dirty="0"/>
              <a:t>(4)</a:t>
            </a:r>
            <a:endParaRPr lang="zh-TW" altLang="en-US" dirty="0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Computer Center/NPUST Profession, Innovation, Efficiency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248CE-E796-45D7-BBB0-970B2874DD32}" type="slidenum">
              <a:rPr lang="zh-TW" altLang="en-US" smtClean="0"/>
              <a:t>27</a:t>
            </a:fld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2"/>
          <a:srcRect t="7426"/>
          <a:stretch/>
        </p:blipFill>
        <p:spPr>
          <a:xfrm>
            <a:off x="91791" y="2084832"/>
            <a:ext cx="4932795" cy="3829623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5091" y="2641514"/>
            <a:ext cx="4861384" cy="396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616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新功能</a:t>
            </a:r>
            <a:r>
              <a:rPr lang="en-US" altLang="zh-TW" dirty="0"/>
              <a:t>- </a:t>
            </a:r>
            <a:r>
              <a:rPr lang="zh-TW" altLang="en-US" dirty="0"/>
              <a:t>合併課程</a:t>
            </a:r>
            <a:r>
              <a:rPr lang="en-US" altLang="zh-TW" dirty="0"/>
              <a:t>(1)</a:t>
            </a:r>
            <a:endParaRPr lang="zh-TW" altLang="en-US" dirty="0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Computer Center/NPUST Profession, Innovation, Efficiency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248CE-E796-45D7-BBB0-970B2874DD32}" type="slidenum">
              <a:rPr lang="zh-TW" altLang="en-US" smtClean="0"/>
              <a:t>28</a:t>
            </a:fld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681957" y="1879423"/>
            <a:ext cx="796508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/>
              <a:t>合併開課子系統提供教師將多門課程做線上課程合併作業，系統將自動 新增一門母課程，老師僅需將教材資源建立於母課程，即可將教材發佈至子 課程中，無須在多門課程中重複建立，子課程中仍可獨立管理教材資源。</a:t>
            </a: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2"/>
          <a:srcRect t="26208" r="1911"/>
          <a:stretch/>
        </p:blipFill>
        <p:spPr>
          <a:xfrm>
            <a:off x="874644" y="3092652"/>
            <a:ext cx="6460169" cy="351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617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新功能</a:t>
            </a:r>
            <a:r>
              <a:rPr lang="en-US" altLang="zh-TW" dirty="0"/>
              <a:t>- </a:t>
            </a:r>
            <a:r>
              <a:rPr lang="zh-TW" altLang="en-US" dirty="0"/>
              <a:t>合併課程</a:t>
            </a:r>
            <a:r>
              <a:rPr lang="en-US" altLang="zh-TW" dirty="0"/>
              <a:t>(2)</a:t>
            </a:r>
            <a:endParaRPr lang="zh-TW" altLang="en-US" dirty="0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Computer Center/NPUST Profession, Innovation, Efficiency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248CE-E796-45D7-BBB0-970B2874DD32}" type="slidenum">
              <a:rPr lang="zh-TW" altLang="en-US" smtClean="0"/>
              <a:t>29</a:t>
            </a:fld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887" y="1700757"/>
            <a:ext cx="6493080" cy="4769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895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登入方式、修改密碼</a:t>
            </a: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Computer Center/NPUST Profession, Innovation, Efficiency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248CE-E796-45D7-BBB0-970B2874DD32}" type="slidenum">
              <a:rPr lang="zh-TW" altLang="en-US" smtClean="0"/>
              <a:t>3</a:t>
            </a:fld>
            <a:endParaRPr lang="zh-TW" alt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pic>
        <p:nvPicPr>
          <p:cNvPr id="4100" name="圖片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8829" y="3786518"/>
            <a:ext cx="3949147" cy="2298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圖片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891" y="2600294"/>
            <a:ext cx="544195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5633379" y="2488726"/>
            <a:ext cx="502920" cy="312420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zh-TW" altLang="en-US"/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664552" y="1703205"/>
            <a:ext cx="7497142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細明體-ExtB" panose="02020500000000000000" pitchFamily="18" charset="-120"/>
                <a:cs typeface="新細明體" panose="02020500000000000000" pitchFamily="18" charset="-120"/>
              </a:rPr>
              <a:t>請開啟瀏覽器在網址輸入</a:t>
            </a:r>
            <a:r>
              <a:rPr kumimoji="0" lang="zh-TW" altLang="zh-TW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細明體-ExtB" panose="02020500000000000000" pitchFamily="18" charset="-120"/>
                <a:cs typeface="新細明體" panose="02020500000000000000" pitchFamily="18" charset="-120"/>
                <a:hlinkClick r:id="rId4"/>
              </a:rPr>
              <a:t>http://moodle.npust.edu.tw</a:t>
            </a:r>
            <a:r>
              <a:rPr kumimoji="0" lang="zh-TW" altLang="zh-TW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細明體-ExtB" panose="02020500000000000000" pitchFamily="18" charset="-120"/>
                <a:cs typeface="新細明體" panose="02020500000000000000" pitchFamily="18" charset="-120"/>
              </a:rPr>
              <a:t> </a:t>
            </a:r>
            <a:r>
              <a:rPr kumimoji="0" lang="zh-TW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細明體-ExtB" panose="02020500000000000000" pitchFamily="18" charset="-120"/>
                <a:cs typeface="新細明體" panose="02020500000000000000" pitchFamily="18" charset="-120"/>
              </a:rPr>
              <a:t>，進入首頁，</a:t>
            </a:r>
            <a:r>
              <a:rPr kumimoji="0" lang="zh-TW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細明體-ExtB" panose="02020500000000000000" pitchFamily="18" charset="-120"/>
                <a:cs typeface="微軟正黑體" panose="020B0604030504040204" pitchFamily="34" charset="-120"/>
              </a:rPr>
              <a:t>請從右上方「登入」</a:t>
            </a:r>
            <a:r>
              <a:rPr kumimoji="0" lang="en-US" altLang="zh-TW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Noto Sans CJK JP Regular" panose="020B0500000000000000" pitchFamily="34" charset="-128"/>
              </a:rPr>
              <a:t>Moodle </a:t>
            </a:r>
            <a:r>
              <a:rPr kumimoji="0" lang="zh-TW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細明體-ExtB" panose="02020500000000000000" pitchFamily="18" charset="-120"/>
                <a:cs typeface="微軟正黑體" panose="020B0604030504040204" pitchFamily="34" charset="-120"/>
              </a:rPr>
              <a:t>數位平台。</a:t>
            </a:r>
            <a:endParaRPr kumimoji="0" lang="zh-TW" alt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1531938" y="18669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1947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新功能</a:t>
            </a:r>
            <a:r>
              <a:rPr lang="en-US" altLang="zh-TW" dirty="0"/>
              <a:t>- </a:t>
            </a:r>
            <a:r>
              <a:rPr lang="zh-TW" altLang="en-US" dirty="0"/>
              <a:t>合併課程</a:t>
            </a:r>
            <a:r>
              <a:rPr lang="en-US" altLang="zh-TW" dirty="0"/>
              <a:t>(3)</a:t>
            </a:r>
            <a:endParaRPr lang="zh-TW" altLang="en-US" dirty="0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Computer Center/NPUST Profession, Innovation, Efficiency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248CE-E796-45D7-BBB0-970B2874DD32}" type="slidenum">
              <a:rPr lang="zh-TW" altLang="en-US" smtClean="0"/>
              <a:t>30</a:t>
            </a:fld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015" y="2170971"/>
            <a:ext cx="4742677" cy="3417188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1578" y="2829340"/>
            <a:ext cx="5023549" cy="350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5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若有數位學習平台問題怎麼辦</a:t>
            </a:r>
            <a:r>
              <a:rPr lang="en-US" altLang="zh-TW" dirty="0"/>
              <a:t>??</a:t>
            </a:r>
            <a:endParaRPr lang="zh-TW" altLang="en-US" dirty="0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Computer Center/NPUST Profession, Innovation, Efficiency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248CE-E796-45D7-BBB0-970B2874DD32}" type="slidenum">
              <a:rPr lang="zh-TW" altLang="en-US" smtClean="0"/>
              <a:t>31</a:t>
            </a:fld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/>
          <a:srcRect b="25644"/>
          <a:stretch/>
        </p:blipFill>
        <p:spPr>
          <a:xfrm>
            <a:off x="974035" y="1876279"/>
            <a:ext cx="5804858" cy="141310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6112" y="3380236"/>
            <a:ext cx="2711696" cy="2897835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188" y="3738113"/>
            <a:ext cx="4449968" cy="2411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944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FBD0E7E-6802-45FF-89D0-353207E6B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758952"/>
            <a:ext cx="7810294" cy="3566160"/>
          </a:xfrm>
        </p:spPr>
        <p:txBody>
          <a:bodyPr>
            <a:normAutofit/>
          </a:bodyPr>
          <a:lstStyle/>
          <a:p>
            <a:r>
              <a:rPr lang="zh-TW" altLang="en-US" sz="5000" dirty="0"/>
              <a:t>遠距教學技術協助聯絡窗口</a:t>
            </a:r>
            <a:r>
              <a:rPr lang="en-US" altLang="zh-TW" sz="5000" dirty="0"/>
              <a:t/>
            </a:r>
            <a:br>
              <a:rPr lang="en-US" altLang="zh-TW" sz="5000" dirty="0"/>
            </a:br>
            <a:endParaRPr lang="zh-TW" altLang="en-US" sz="5000" dirty="0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8F8A326E-8E71-4521-A9ED-284808B6BC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sz="3500" dirty="0"/>
              <a:t> 吳意真 </a:t>
            </a:r>
            <a:r>
              <a:rPr lang="en-US" altLang="zh-TW" sz="3500" dirty="0"/>
              <a:t>#6043</a:t>
            </a:r>
            <a:r>
              <a:rPr lang="zh-TW" altLang="en-US" sz="3500" dirty="0"/>
              <a:t>；林斐清 </a:t>
            </a:r>
            <a:r>
              <a:rPr lang="en-US" altLang="zh-TW" sz="3500" dirty="0"/>
              <a:t>#6040 </a:t>
            </a:r>
            <a:endParaRPr lang="zh-TW" altLang="en-US" sz="3500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FA347DFD-5141-48D9-AC62-3BC77A189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2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Times New Roman"/>
                <a:ea typeface="微軟正黑體"/>
                <a:cs typeface="+mn-cs"/>
              </a:rPr>
              <a:t>Computer Center/NPUST Profession, Innovation, Efficiency</a:t>
            </a: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Times New Roman"/>
              <a:ea typeface="微軟正黑體"/>
              <a:cs typeface="+mn-cs"/>
            </a:endParaRPr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872D300B-41CE-4453-BEB4-40CAF6C39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8248CE-E796-45D7-BBB0-970B2874DD32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Times New Roman"/>
                <a:ea typeface="微軟正黑體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Times New Roman"/>
              <a:ea typeface="微軟正黑體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1097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如何快速找到自己的課程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Computer Center/NPUST Profession, Innovation, Efficiency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248CE-E796-45D7-BBB0-970B2874DD32}" type="slidenum">
              <a:rPr lang="zh-TW" altLang="en-US" smtClean="0"/>
              <a:t>4</a:t>
            </a:fld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026" y="1789107"/>
            <a:ext cx="4289213" cy="1773559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3190" y="2103177"/>
            <a:ext cx="4337190" cy="1925582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0566" y="3465443"/>
            <a:ext cx="4027580" cy="2836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433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填寫課程大綱、進度表、</a:t>
            </a:r>
            <a:r>
              <a:rPr lang="en-US" altLang="zh-TW" dirty="0"/>
              <a:t>SDGs</a:t>
            </a:r>
            <a:r>
              <a:rPr lang="zh-TW" altLang="en-US" dirty="0"/>
              <a:t>調查表、留校時間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Computer Center/NPUST Profession, Innovation, Efficiency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248CE-E796-45D7-BBB0-970B2874DD32}" type="slidenum">
              <a:rPr lang="zh-TW" altLang="en-US" smtClean="0"/>
              <a:t>5</a:t>
            </a:fld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822960" y="2058085"/>
            <a:ext cx="70899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zh-HK" altLang="zh-TW" dirty="0">
                <a:latin typeface="Noto Sans CJK JP Regular" panose="020B0500000000000000" pitchFamily="34" charset="-128"/>
                <a:ea typeface="新細明體" panose="02020500000000000000" pitchFamily="18" charset="-120"/>
                <a:cs typeface="Noto Sans CJK JP Regular" panose="020B0500000000000000" pitchFamily="34" charset="-128"/>
              </a:rPr>
              <a:t>進入課程後</a:t>
            </a:r>
            <a:r>
              <a:rPr lang="zh-TW" altLang="zh-TW" dirty="0">
                <a:latin typeface="Noto Sans CJK JP Regular" panose="020B0500000000000000" pitchFamily="34" charset="-128"/>
                <a:ea typeface="新細明體" panose="02020500000000000000" pitchFamily="18" charset="-120"/>
                <a:cs typeface="Noto Sans CJK JP Regular" panose="020B0500000000000000" pitchFamily="34" charset="-128"/>
              </a:rPr>
              <a:t>，</a:t>
            </a:r>
            <a:r>
              <a:rPr lang="zh-HK" altLang="zh-TW" dirty="0">
                <a:latin typeface="Noto Sans CJK JP Regular" panose="020B0500000000000000" pitchFamily="34" charset="-128"/>
                <a:ea typeface="新細明體" panose="02020500000000000000" pitchFamily="18" charset="-120"/>
                <a:cs typeface="Noto Sans CJK JP Regular" panose="020B0500000000000000" pitchFamily="34" charset="-128"/>
              </a:rPr>
              <a:t>請點選</a:t>
            </a:r>
            <a:r>
              <a:rPr lang="zh-TW" altLang="zh-TW" dirty="0">
                <a:latin typeface="Noto Sans CJK JP Regular" panose="020B0500000000000000" pitchFamily="34" charset="-128"/>
                <a:ea typeface="新細明體" panose="02020500000000000000" pitchFamily="18" charset="-120"/>
                <a:cs typeface="Noto Sans CJK JP Regular" panose="020B0500000000000000" pitchFamily="34" charset="-128"/>
              </a:rPr>
              <a:t>【</a:t>
            </a:r>
            <a:r>
              <a:rPr lang="zh-TW" altLang="en-US" dirty="0">
                <a:latin typeface="Noto Sans CJK JP Regular" panose="020B0500000000000000" pitchFamily="34" charset="-128"/>
                <a:ea typeface="新細明體" panose="02020500000000000000" pitchFamily="18" charset="-120"/>
                <a:cs typeface="Noto Sans CJK JP Regular" panose="020B0500000000000000" pitchFamily="34" charset="-128"/>
              </a:rPr>
              <a:t>瀏覽</a:t>
            </a:r>
            <a:r>
              <a:rPr lang="zh-HK" altLang="zh-TW" dirty="0">
                <a:latin typeface="Noto Sans CJK JP Regular" panose="020B0500000000000000" pitchFamily="34" charset="-128"/>
                <a:ea typeface="新細明體" panose="02020500000000000000" pitchFamily="18" charset="-120"/>
                <a:cs typeface="Noto Sans CJK JP Regular" panose="020B0500000000000000" pitchFamily="34" charset="-128"/>
              </a:rPr>
              <a:t>課程大綱】或</a:t>
            </a:r>
            <a:r>
              <a:rPr lang="zh-TW" altLang="zh-TW" dirty="0">
                <a:latin typeface="Noto Sans CJK JP Regular" panose="020B0500000000000000" pitchFamily="34" charset="-128"/>
                <a:ea typeface="新細明體" panose="02020500000000000000" pitchFamily="18" charset="-120"/>
                <a:cs typeface="Noto Sans CJK JP Regular" panose="020B0500000000000000" pitchFamily="34" charset="-128"/>
              </a:rPr>
              <a:t>【</a:t>
            </a:r>
            <a:r>
              <a:rPr lang="zh-HK" altLang="zh-TW" dirty="0">
                <a:latin typeface="Noto Sans CJK JP Regular" panose="020B0500000000000000" pitchFamily="34" charset="-128"/>
                <a:ea typeface="新細明體" panose="02020500000000000000" pitchFamily="18" charset="-120"/>
                <a:cs typeface="Noto Sans CJK JP Regular" panose="020B0500000000000000" pitchFamily="34" charset="-128"/>
              </a:rPr>
              <a:t>填寫進度表</a:t>
            </a:r>
            <a:r>
              <a:rPr lang="zh-TW" altLang="zh-TW" dirty="0">
                <a:latin typeface="Noto Sans CJK JP Regular" panose="020B0500000000000000" pitchFamily="34" charset="-128"/>
                <a:ea typeface="新細明體" panose="02020500000000000000" pitchFamily="18" charset="-120"/>
                <a:cs typeface="Noto Sans CJK JP Regular" panose="020B0500000000000000" pitchFamily="34" charset="-128"/>
              </a:rPr>
              <a:t>】</a:t>
            </a:r>
            <a:r>
              <a:rPr lang="zh-HK" altLang="zh-TW" dirty="0">
                <a:latin typeface="Noto Sans CJK JP Regular" panose="020B0500000000000000" pitchFamily="34" charset="-128"/>
                <a:ea typeface="新細明體" panose="02020500000000000000" pitchFamily="18" charset="-120"/>
                <a:cs typeface="Noto Sans CJK JP Regular" panose="020B0500000000000000" pitchFamily="34" charset="-128"/>
              </a:rPr>
              <a:t>或</a:t>
            </a:r>
            <a:r>
              <a:rPr lang="zh-TW" altLang="zh-TW" dirty="0">
                <a:latin typeface="Noto Sans CJK JP Regular" panose="020B0500000000000000" pitchFamily="34" charset="-128"/>
                <a:ea typeface="新細明體" panose="02020500000000000000" pitchFamily="18" charset="-120"/>
                <a:cs typeface="Noto Sans CJK JP Regular" panose="020B0500000000000000" pitchFamily="34" charset="-128"/>
              </a:rPr>
              <a:t>【</a:t>
            </a:r>
            <a:r>
              <a:rPr lang="zh-HK" altLang="zh-TW" dirty="0">
                <a:latin typeface="Noto Sans CJK JP Regular" panose="020B0500000000000000" pitchFamily="34" charset="-128"/>
                <a:ea typeface="新細明體" panose="02020500000000000000" pitchFamily="18" charset="-120"/>
                <a:cs typeface="Noto Sans CJK JP Regular" panose="020B0500000000000000" pitchFamily="34" charset="-128"/>
              </a:rPr>
              <a:t>自動化點名系統</a:t>
            </a:r>
            <a:r>
              <a:rPr lang="zh-TW" altLang="zh-TW" dirty="0">
                <a:latin typeface="Noto Sans CJK JP Regular" panose="020B0500000000000000" pitchFamily="34" charset="-128"/>
                <a:ea typeface="新細明體" panose="02020500000000000000" pitchFamily="18" charset="-120"/>
                <a:cs typeface="Noto Sans CJK JP Regular" panose="020B0500000000000000" pitchFamily="34" charset="-128"/>
              </a:rPr>
              <a:t>】</a:t>
            </a:r>
            <a:r>
              <a:rPr lang="zh-HK" altLang="zh-TW" dirty="0">
                <a:latin typeface="Noto Sans CJK JP Regular" panose="020B0500000000000000" pitchFamily="34" charset="-128"/>
                <a:ea typeface="新細明體" panose="02020500000000000000" pitchFamily="18" charset="-120"/>
                <a:cs typeface="Noto Sans CJK JP Regular" panose="020B0500000000000000" pitchFamily="34" charset="-128"/>
              </a:rPr>
              <a:t>或</a:t>
            </a:r>
            <a:r>
              <a:rPr lang="zh-TW" altLang="zh-TW" dirty="0">
                <a:latin typeface="Noto Sans CJK JP Regular" panose="020B0500000000000000" pitchFamily="34" charset="-128"/>
                <a:ea typeface="新細明體" panose="02020500000000000000" pitchFamily="18" charset="-120"/>
                <a:cs typeface="Noto Sans CJK JP Regular" panose="020B0500000000000000" pitchFamily="34" charset="-128"/>
              </a:rPr>
              <a:t>【</a:t>
            </a:r>
            <a:r>
              <a:rPr lang="zh-HK" altLang="zh-TW" dirty="0">
                <a:latin typeface="Noto Sans CJK JP Regular" panose="020B0500000000000000" pitchFamily="34" charset="-128"/>
                <a:ea typeface="新細明體" panose="02020500000000000000" pitchFamily="18" charset="-120"/>
                <a:cs typeface="Noto Sans CJK JP Regular" panose="020B0500000000000000" pitchFamily="34" charset="-128"/>
              </a:rPr>
              <a:t>老師留校時間</a:t>
            </a:r>
            <a:r>
              <a:rPr lang="zh-TW" altLang="zh-TW" dirty="0">
                <a:latin typeface="Noto Sans CJK JP Regular" panose="020B0500000000000000" pitchFamily="34" charset="-128"/>
                <a:ea typeface="新細明體" panose="02020500000000000000" pitchFamily="18" charset="-120"/>
                <a:cs typeface="Noto Sans CJK JP Regular" panose="020B0500000000000000" pitchFamily="34" charset="-128"/>
              </a:rPr>
              <a:t>】</a:t>
            </a:r>
            <a:r>
              <a:rPr lang="zh-TW" altLang="en-US" dirty="0">
                <a:latin typeface="Noto Sans CJK JP Regular" panose="020B0500000000000000" pitchFamily="34" charset="-128"/>
                <a:ea typeface="新細明體" panose="02020500000000000000" pitchFamily="18" charset="-120"/>
                <a:cs typeface="Noto Sans CJK JP Regular" panose="020B0500000000000000" pitchFamily="34" charset="-128"/>
              </a:rPr>
              <a:t>或</a:t>
            </a:r>
            <a:r>
              <a:rPr lang="en-US" altLang="zh-TW" dirty="0">
                <a:latin typeface="Noto Sans CJK JP Regular" panose="020B0500000000000000" pitchFamily="34" charset="-128"/>
                <a:ea typeface="新細明體" panose="02020500000000000000" pitchFamily="18" charset="-120"/>
                <a:cs typeface="Noto Sans CJK JP Regular" panose="020B0500000000000000" pitchFamily="34" charset="-128"/>
              </a:rPr>
              <a:t>【SDGs</a:t>
            </a:r>
            <a:r>
              <a:rPr lang="zh-TW" altLang="en-US" dirty="0">
                <a:latin typeface="Noto Sans CJK JP Regular" panose="020B0500000000000000" pitchFamily="34" charset="-128"/>
                <a:ea typeface="新細明體" panose="02020500000000000000" pitchFamily="18" charset="-120"/>
                <a:cs typeface="Noto Sans CJK JP Regular" panose="020B0500000000000000" pitchFamily="34" charset="-128"/>
              </a:rPr>
              <a:t>指標調查表</a:t>
            </a:r>
            <a:r>
              <a:rPr lang="en-US" altLang="zh-TW" dirty="0">
                <a:latin typeface="Noto Sans CJK JP Regular" panose="020B0500000000000000" pitchFamily="34" charset="-128"/>
                <a:ea typeface="新細明體" panose="02020500000000000000" pitchFamily="18" charset="-120"/>
                <a:cs typeface="Noto Sans CJK JP Regular" panose="020B0500000000000000" pitchFamily="34" charset="-128"/>
              </a:rPr>
              <a:t>】</a:t>
            </a:r>
            <a:r>
              <a:rPr lang="zh-HK" altLang="zh-TW" dirty="0">
                <a:latin typeface="Noto Sans CJK JP Regular" panose="020B0500000000000000" pitchFamily="34" charset="-128"/>
                <a:ea typeface="新細明體" panose="02020500000000000000" pitchFamily="18" charset="-120"/>
                <a:cs typeface="Noto Sans CJK JP Regular" panose="020B0500000000000000" pitchFamily="34" charset="-128"/>
              </a:rPr>
              <a:t>項目</a:t>
            </a:r>
            <a:endParaRPr lang="zh-TW" altLang="zh-TW" dirty="0">
              <a:latin typeface="Noto Sans CJK JP Regular" panose="020B0500000000000000" pitchFamily="34" charset="-128"/>
              <a:ea typeface="Noto Sans CJK JP Regular" panose="020B0500000000000000" pitchFamily="34" charset="-128"/>
              <a:cs typeface="Noto Sans CJK JP Regular" panose="020B0500000000000000" pitchFamily="34" charset="-128"/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60" y="2645024"/>
            <a:ext cx="7724983" cy="3407899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669235" y="3756991"/>
            <a:ext cx="7458765" cy="377687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99069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zh-TW" dirty="0"/>
              <a:t>如何上傳檔案(PPT、Word、影片)</a:t>
            </a:r>
            <a:endParaRPr lang="zh-TW" altLang="en-US" dirty="0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>
          <a:xfrm>
            <a:off x="3632056" y="6434591"/>
            <a:ext cx="4426094" cy="274320"/>
          </a:xfrm>
        </p:spPr>
        <p:txBody>
          <a:bodyPr/>
          <a:lstStyle/>
          <a:p>
            <a:r>
              <a:rPr lang="en-US" altLang="zh-TW"/>
              <a:t>Computer Center/NPUST Profession, Innovation, Efficiency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248CE-E796-45D7-BBB0-970B2874DD32}" type="slidenum">
              <a:rPr lang="zh-TW" altLang="en-US" smtClean="0"/>
              <a:t>6</a:t>
            </a:fld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347404" y="2142716"/>
            <a:ext cx="63875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1635">
              <a:spcBef>
                <a:spcPts val="600"/>
              </a:spcBef>
              <a:spcAft>
                <a:spcPts val="600"/>
              </a:spcAft>
            </a:pPr>
            <a:r>
              <a:rPr lang="en-US" altLang="zh-TW" b="1" dirty="0">
                <a:latin typeface="Noto Sans CJK JP Regular" panose="020B0500000000000000" pitchFamily="34" charset="-128"/>
                <a:ea typeface="新細明體" panose="02020500000000000000" pitchFamily="18" charset="-120"/>
                <a:cs typeface="新細明體" panose="02020500000000000000" pitchFamily="18" charset="-120"/>
              </a:rPr>
              <a:t>1.</a:t>
            </a:r>
            <a:r>
              <a:rPr lang="zh-TW" altLang="zh-TW" b="1" dirty="0">
                <a:latin typeface="Noto Sans CJK JP Regular" panose="020B0500000000000000" pitchFamily="34" charset="-128"/>
                <a:ea typeface="新細明體" panose="02020500000000000000" pitchFamily="18" charset="-120"/>
                <a:cs typeface="新細明體" panose="02020500000000000000" pitchFamily="18" charset="-120"/>
              </a:rPr>
              <a:t>在課程頁面，按右上方的「啟用編輯模式」。</a:t>
            </a:r>
            <a:endParaRPr lang="zh-TW" altLang="zh-TW" b="1" dirty="0">
              <a:latin typeface="Noto Sans CJK JP Regular" panose="020B0500000000000000" pitchFamily="34" charset="-128"/>
              <a:ea typeface="Noto Sans CJK JP Regular" panose="020B0500000000000000" pitchFamily="34" charset="-128"/>
              <a:cs typeface="Noto Sans CJK JP Regular" panose="020B0500000000000000" pitchFamily="34" charset="-128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887" y="3903945"/>
            <a:ext cx="5263932" cy="1823209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177" y="2537443"/>
            <a:ext cx="5110877" cy="51625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412087" y="3257614"/>
            <a:ext cx="54930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1635">
              <a:spcBef>
                <a:spcPts val="600"/>
              </a:spcBef>
              <a:spcAft>
                <a:spcPts val="600"/>
              </a:spcAft>
            </a:pPr>
            <a:r>
              <a:rPr lang="en-US" altLang="zh-TW" b="1" dirty="0">
                <a:latin typeface="Noto Sans CJK JP Regular" panose="020B0500000000000000" pitchFamily="34" charset="-128"/>
                <a:ea typeface="新細明體" panose="02020500000000000000" pitchFamily="18" charset="-120"/>
                <a:cs typeface="新細明體" panose="02020500000000000000" pitchFamily="18" charset="-120"/>
              </a:rPr>
              <a:t>2.</a:t>
            </a:r>
            <a:r>
              <a:rPr lang="zh-TW" altLang="zh-TW" dirty="0"/>
              <a:t>在要編輯的週次位置，按右方「新增活動或資源」，出現功能視窗選擇【檔案】</a:t>
            </a:r>
            <a:endParaRPr lang="zh-TW" altLang="zh-TW" b="1" dirty="0">
              <a:latin typeface="Noto Sans CJK JP Regular" panose="020B0500000000000000" pitchFamily="34" charset="-128"/>
              <a:ea typeface="Noto Sans CJK JP Regular" panose="020B0500000000000000" pitchFamily="34" charset="-128"/>
              <a:cs typeface="Noto Sans CJK JP Regular" panose="020B0500000000000000" pitchFamily="34" charset="-128"/>
            </a:endParaRPr>
          </a:p>
        </p:txBody>
      </p:sp>
      <p:pic>
        <p:nvPicPr>
          <p:cNvPr id="9" name="圖片 8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29626" y="3658138"/>
            <a:ext cx="2591435" cy="25348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AutoShape 5"/>
          <p:cNvSpPr>
            <a:spLocks noChangeArrowheads="1"/>
          </p:cNvSpPr>
          <p:nvPr/>
        </p:nvSpPr>
        <p:spPr bwMode="auto">
          <a:xfrm>
            <a:off x="6171072" y="5134334"/>
            <a:ext cx="563880" cy="233680"/>
          </a:xfrm>
          <a:prstGeom prst="flowChartProcess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lumMod val="100000"/>
                    <a:lumOff val="0"/>
                  </a:schemeClr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zh-TW" altLang="en-US"/>
          </a:p>
        </p:txBody>
      </p:sp>
      <p:sp>
        <p:nvSpPr>
          <p:cNvPr id="11" name="AutoShape 5"/>
          <p:cNvSpPr>
            <a:spLocks noChangeArrowheads="1"/>
          </p:cNvSpPr>
          <p:nvPr/>
        </p:nvSpPr>
        <p:spPr bwMode="auto">
          <a:xfrm>
            <a:off x="4621026" y="4754197"/>
            <a:ext cx="1417066" cy="233680"/>
          </a:xfrm>
          <a:prstGeom prst="flowChartProcess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lumMod val="100000"/>
                    <a:lumOff val="0"/>
                  </a:schemeClr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1321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如何新增網址連結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Computer Center/NPUST Profession, Innovation, Efficiency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248CE-E796-45D7-BBB0-970B2874DD32}" type="slidenum">
              <a:rPr lang="zh-TW" altLang="en-US" smtClean="0"/>
              <a:t>7</a:t>
            </a:fld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410816" y="2023208"/>
            <a:ext cx="63875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1635">
              <a:spcBef>
                <a:spcPts val="600"/>
              </a:spcBef>
              <a:spcAft>
                <a:spcPts val="600"/>
              </a:spcAft>
            </a:pPr>
            <a:r>
              <a:rPr lang="en-US" altLang="zh-TW" b="1" dirty="0">
                <a:latin typeface="Noto Sans CJK JP Regular" panose="020B0500000000000000" pitchFamily="34" charset="-128"/>
                <a:ea typeface="新細明體" panose="02020500000000000000" pitchFamily="18" charset="-120"/>
                <a:cs typeface="新細明體" panose="02020500000000000000" pitchFamily="18" charset="-120"/>
              </a:rPr>
              <a:t>1.</a:t>
            </a:r>
            <a:r>
              <a:rPr lang="zh-TW" altLang="zh-TW" b="1" dirty="0">
                <a:latin typeface="Noto Sans CJK JP Regular" panose="020B0500000000000000" pitchFamily="34" charset="-128"/>
                <a:ea typeface="新細明體" panose="02020500000000000000" pitchFamily="18" charset="-120"/>
                <a:cs typeface="新細明體" panose="02020500000000000000" pitchFamily="18" charset="-120"/>
              </a:rPr>
              <a:t>在課程頁面，按右上方的「啟用編輯模式」。</a:t>
            </a:r>
            <a:endParaRPr lang="zh-TW" altLang="zh-TW" b="1" dirty="0">
              <a:latin typeface="Noto Sans CJK JP Regular" panose="020B0500000000000000" pitchFamily="34" charset="-128"/>
              <a:ea typeface="Noto Sans CJK JP Regular" panose="020B0500000000000000" pitchFamily="34" charset="-128"/>
              <a:cs typeface="Noto Sans CJK JP Regular" panose="020B0500000000000000" pitchFamily="34" charset="-128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671" y="2536511"/>
            <a:ext cx="5110877" cy="51625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616" y="4148540"/>
            <a:ext cx="5263932" cy="1823209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410816" y="3502209"/>
            <a:ext cx="54930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1635">
              <a:spcBef>
                <a:spcPts val="600"/>
              </a:spcBef>
              <a:spcAft>
                <a:spcPts val="600"/>
              </a:spcAft>
            </a:pPr>
            <a:r>
              <a:rPr lang="en-US" altLang="zh-TW" b="1" dirty="0">
                <a:latin typeface="Noto Sans CJK JP Regular" panose="020B0500000000000000" pitchFamily="34" charset="-128"/>
                <a:ea typeface="新細明體" panose="02020500000000000000" pitchFamily="18" charset="-120"/>
                <a:cs typeface="新細明體" panose="02020500000000000000" pitchFamily="18" charset="-120"/>
              </a:rPr>
              <a:t>2.</a:t>
            </a:r>
            <a:r>
              <a:rPr lang="zh-TW" altLang="zh-TW" dirty="0"/>
              <a:t>在要編輯的週次位置，按右方「新增活動或資源」，出現功能視窗選擇【</a:t>
            </a:r>
            <a:r>
              <a:rPr lang="zh-TW" altLang="en-US" dirty="0"/>
              <a:t>網址</a:t>
            </a:r>
            <a:r>
              <a:rPr lang="zh-TW" altLang="zh-TW" dirty="0"/>
              <a:t>】</a:t>
            </a:r>
            <a:endParaRPr lang="zh-TW" altLang="zh-TW" b="1" dirty="0">
              <a:latin typeface="Noto Sans CJK JP Regular" panose="020B0500000000000000" pitchFamily="34" charset="-128"/>
              <a:ea typeface="Noto Sans CJK JP Regular" panose="020B0500000000000000" pitchFamily="34" charset="-128"/>
              <a:cs typeface="Noto Sans CJK JP Regular" panose="020B0500000000000000" pitchFamily="34" charset="-128"/>
            </a:endParaRPr>
          </a:p>
        </p:txBody>
      </p:sp>
      <p:pic>
        <p:nvPicPr>
          <p:cNvPr id="9" name="圖片 8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39565" y="3650974"/>
            <a:ext cx="2571557" cy="26300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AutoShape 5"/>
          <p:cNvSpPr>
            <a:spLocks noChangeArrowheads="1"/>
          </p:cNvSpPr>
          <p:nvPr/>
        </p:nvSpPr>
        <p:spPr bwMode="auto">
          <a:xfrm>
            <a:off x="6171072" y="5386126"/>
            <a:ext cx="563880" cy="233680"/>
          </a:xfrm>
          <a:prstGeom prst="flowChartProcess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lumMod val="100000"/>
                    <a:lumOff val="0"/>
                  </a:schemeClr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zh-TW" altLang="en-US"/>
          </a:p>
        </p:txBody>
      </p:sp>
      <p:sp>
        <p:nvSpPr>
          <p:cNvPr id="11" name="AutoShape 5"/>
          <p:cNvSpPr>
            <a:spLocks noChangeArrowheads="1"/>
          </p:cNvSpPr>
          <p:nvPr/>
        </p:nvSpPr>
        <p:spPr bwMode="auto">
          <a:xfrm>
            <a:off x="5024757" y="5060145"/>
            <a:ext cx="879084" cy="233680"/>
          </a:xfrm>
          <a:prstGeom prst="flowChartProcess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lumMod val="100000"/>
                    <a:lumOff val="0"/>
                  </a:schemeClr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58738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如何將放在</a:t>
            </a:r>
            <a:r>
              <a:rPr lang="en-US" altLang="zh-TW" dirty="0"/>
              <a:t>google</a:t>
            </a:r>
            <a:r>
              <a:rPr lang="zh-TW" altLang="en-US" dirty="0"/>
              <a:t>雲端硬碟的檔案放至到數位學習平台中</a:t>
            </a:r>
            <a:r>
              <a:rPr lang="en-US" altLang="zh-TW" dirty="0"/>
              <a:t>(1)</a:t>
            </a:r>
            <a:endParaRPr lang="zh-TW" altLang="en-US" dirty="0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Computer Center/NPUST Profession, Innovation, Efficiency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248CE-E796-45D7-BBB0-970B2874DD32}" type="slidenum">
              <a:rPr lang="zh-TW" altLang="en-US" smtClean="0"/>
              <a:t>8</a:t>
            </a:fld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973030" y="1978751"/>
            <a:ext cx="34034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</a:rPr>
              <a:t>1.Google </a:t>
            </a:r>
            <a:r>
              <a:rPr lang="zh-TW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雲端硬碟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設定檔案</a:t>
            </a:r>
            <a:r>
              <a:rPr lang="zh-TW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分享</a:t>
            </a:r>
            <a:endParaRPr lang="zh-TW" altLang="en-US" dirty="0"/>
          </a:p>
        </p:txBody>
      </p:sp>
      <p:pic>
        <p:nvPicPr>
          <p:cNvPr id="7" name="圖片 6"/>
          <p:cNvPicPr/>
          <p:nvPr/>
        </p:nvPicPr>
        <p:blipFill rotWithShape="1">
          <a:blip r:embed="rId2"/>
          <a:srcRect l="17897" t="19687" r="24638" b="21701"/>
          <a:stretch/>
        </p:blipFill>
        <p:spPr bwMode="auto">
          <a:xfrm>
            <a:off x="701360" y="2295074"/>
            <a:ext cx="4387474" cy="32377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圖片 7"/>
          <p:cNvPicPr/>
          <p:nvPr/>
        </p:nvPicPr>
        <p:blipFill rotWithShape="1">
          <a:blip r:embed="rId3"/>
          <a:srcRect l="18037" t="25504" r="12892" b="15883"/>
          <a:stretch/>
        </p:blipFill>
        <p:spPr bwMode="auto">
          <a:xfrm>
            <a:off x="4252945" y="3361874"/>
            <a:ext cx="4327837" cy="297929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85472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如何將放在</a:t>
            </a:r>
            <a:r>
              <a:rPr lang="en-US" altLang="zh-TW" dirty="0"/>
              <a:t>google</a:t>
            </a:r>
            <a:r>
              <a:rPr lang="zh-TW" altLang="en-US" dirty="0"/>
              <a:t>雲端硬碟的檔案放至到數位學習平台中</a:t>
            </a:r>
            <a:r>
              <a:rPr lang="en-US" altLang="zh-TW" dirty="0"/>
              <a:t>(2)</a:t>
            </a:r>
            <a:endParaRPr lang="zh-TW" altLang="en-US" dirty="0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Computer Center/NPUST Profession, Innovation, Efficiency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248CE-E796-45D7-BBB0-970B2874DD32}" type="slidenum">
              <a:rPr lang="zh-TW" altLang="en-US" smtClean="0"/>
              <a:t>9</a:t>
            </a:fld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973030" y="1978751"/>
            <a:ext cx="28985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/>
              <a:t>2.</a:t>
            </a:r>
            <a:r>
              <a:rPr lang="zh-TW" altLang="zh-TW" dirty="0"/>
              <a:t>分享連結到</a:t>
            </a:r>
            <a:r>
              <a:rPr lang="zh-TW" altLang="en-US" dirty="0"/>
              <a:t>數位學習平台</a:t>
            </a:r>
          </a:p>
        </p:txBody>
      </p:sp>
      <p:pic>
        <p:nvPicPr>
          <p:cNvPr id="9" name="圖片 8"/>
          <p:cNvPicPr/>
          <p:nvPr/>
        </p:nvPicPr>
        <p:blipFill rotWithShape="1">
          <a:blip r:embed="rId2"/>
          <a:srcRect l="18112" t="59260" r="16666" b="17379"/>
          <a:stretch/>
        </p:blipFill>
        <p:spPr bwMode="auto">
          <a:xfrm>
            <a:off x="822960" y="2589473"/>
            <a:ext cx="5966460" cy="13354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圖片 9"/>
          <p:cNvPicPr/>
          <p:nvPr/>
        </p:nvPicPr>
        <p:blipFill rotWithShape="1">
          <a:blip r:embed="rId3"/>
          <a:srcRect l="18015" t="24817" r="23025" b="17996"/>
          <a:stretch/>
        </p:blipFill>
        <p:spPr bwMode="auto">
          <a:xfrm>
            <a:off x="861577" y="3961080"/>
            <a:ext cx="3711613" cy="23897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圖片 10"/>
          <p:cNvPicPr/>
          <p:nvPr/>
        </p:nvPicPr>
        <p:blipFill rotWithShape="1">
          <a:blip r:embed="rId4"/>
          <a:srcRect l="16088" t="25125" r="6551" b="19075"/>
          <a:stretch/>
        </p:blipFill>
        <p:spPr bwMode="auto">
          <a:xfrm>
            <a:off x="4594860" y="3961080"/>
            <a:ext cx="4337105" cy="2300572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28086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theme/theme1.xml><?xml version="1.0" encoding="utf-8"?>
<a:theme xmlns:a="http://schemas.openxmlformats.org/drawingml/2006/main" name="回顧">
  <a:themeElements>
    <a:clrScheme name="回顧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回顧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回顧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佈景主題">
  <a:themeElements>
    <a:clrScheme name="新主題顏色1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4285F4"/>
      </a:accent1>
      <a:accent2>
        <a:srgbClr val="EA4335"/>
      </a:accent2>
      <a:accent3>
        <a:srgbClr val="FBBC04"/>
      </a:accent3>
      <a:accent4>
        <a:srgbClr val="34A853"/>
      </a:accent4>
      <a:accent5>
        <a:srgbClr val="FF6D01"/>
      </a:accent5>
      <a:accent6>
        <a:srgbClr val="46BDC6"/>
      </a:accent6>
      <a:hlink>
        <a:srgbClr val="1155CC"/>
      </a:hlink>
      <a:folHlink>
        <a:srgbClr val="1155CC"/>
      </a:folHlink>
    </a:clrScheme>
    <a:fontScheme name="中文微軟英文羅馬">
      <a:majorFont>
        <a:latin typeface="Times New Roman"/>
        <a:ea typeface="微軟正黑體"/>
        <a:cs typeface=""/>
      </a:majorFont>
      <a:minorFont>
        <a:latin typeface="Times New Roman"/>
        <a:ea typeface="微軟正黑體"/>
        <a:cs typeface="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1216</TotalTime>
  <Words>1594</Words>
  <Application>Microsoft Office PowerPoint</Application>
  <PresentationFormat>如螢幕大小 (4:3)</PresentationFormat>
  <Paragraphs>156</Paragraphs>
  <Slides>32</Slides>
  <Notes>0</Notes>
  <HiddenSlides>0</HiddenSlides>
  <MMClips>0</MMClips>
  <ScaleCrop>false</ScaleCrop>
  <HeadingPairs>
    <vt:vector size="8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2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32</vt:i4>
      </vt:variant>
    </vt:vector>
  </HeadingPairs>
  <TitlesOfParts>
    <vt:vector size="45" baseType="lpstr">
      <vt:lpstr>Noto Sans CJK JP Regular</vt:lpstr>
      <vt:lpstr>細明體-ExtB</vt:lpstr>
      <vt:lpstr>微軟正黑體</vt:lpstr>
      <vt:lpstr>新細明體</vt:lpstr>
      <vt:lpstr>標楷體</vt:lpstr>
      <vt:lpstr>Arial</vt:lpstr>
      <vt:lpstr>Calibri</vt:lpstr>
      <vt:lpstr>Calibri Light</vt:lpstr>
      <vt:lpstr>Times New Roman</vt:lpstr>
      <vt:lpstr>Wingdings</vt:lpstr>
      <vt:lpstr>回顧</vt:lpstr>
      <vt:lpstr>Office 佈景主題</vt:lpstr>
      <vt:lpstr>PhotoImpact</vt:lpstr>
      <vt:lpstr>數位學習平台教育訓練</vt:lpstr>
      <vt:lpstr>課程內容</vt:lpstr>
      <vt:lpstr>登入方式、修改密碼</vt:lpstr>
      <vt:lpstr>如何快速找到自己的課程</vt:lpstr>
      <vt:lpstr>填寫課程大綱、進度表、SDGs調查表、留校時間</vt:lpstr>
      <vt:lpstr>如何上傳檔案(PPT、Word、影片)</vt:lpstr>
      <vt:lpstr>如何新增網址連結</vt:lpstr>
      <vt:lpstr>如何將放在google雲端硬碟的檔案放至到數位學習平台中(1)</vt:lpstr>
      <vt:lpstr>如何將放在google雲端硬碟的檔案放至到數位學習平台中(2)</vt:lpstr>
      <vt:lpstr>如何新增標籤</vt:lpstr>
      <vt:lpstr>如何新增並評分作業(1)</vt:lpstr>
      <vt:lpstr>如何新增並評分作業(2)</vt:lpstr>
      <vt:lpstr>如何新增並評分作業(3)</vt:lpstr>
      <vt:lpstr>如何新增一個測驗卷(1)</vt:lpstr>
      <vt:lpstr>如何新增一個測驗卷(2)</vt:lpstr>
      <vt:lpstr>如何新增一個測驗卷(3)</vt:lpstr>
      <vt:lpstr>如何新增一個測驗卷(5)</vt:lpstr>
      <vt:lpstr>如何新增一個測驗卷(4)</vt:lpstr>
      <vt:lpstr>如何查看學生所有成績</vt:lpstr>
      <vt:lpstr>複製(匯入)課程，A(來源)匯入B(目的)(1)</vt:lpstr>
      <vt:lpstr>複製(匯入)課程，A(來源)匯入B(目的)(2)</vt:lpstr>
      <vt:lpstr>如何將 TA 加入課程(1)</vt:lpstr>
      <vt:lpstr>如何將 TA 加入課程(2)</vt:lpstr>
      <vt:lpstr>新功能-IRS即時回饋(1)</vt:lpstr>
      <vt:lpstr>新功能-IRS即時回饋(2)</vt:lpstr>
      <vt:lpstr>新功能-IRS即時回饋(3)</vt:lpstr>
      <vt:lpstr>新功能-IRS即時回饋(4)</vt:lpstr>
      <vt:lpstr>新功能- 合併課程(1)</vt:lpstr>
      <vt:lpstr>新功能- 合併課程(2)</vt:lpstr>
      <vt:lpstr>新功能- 合併課程(3)</vt:lpstr>
      <vt:lpstr>若有數位學習平台問題怎麼辦??</vt:lpstr>
      <vt:lpstr>遠距教學技術協助聯絡窗口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Windows 使用者</dc:creator>
  <cp:lastModifiedBy>rose lin</cp:lastModifiedBy>
  <cp:revision>89</cp:revision>
  <dcterms:created xsi:type="dcterms:W3CDTF">2020-10-19T02:26:25Z</dcterms:created>
  <dcterms:modified xsi:type="dcterms:W3CDTF">2022-02-15T07:35:33Z</dcterms:modified>
</cp:coreProperties>
</file>