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9"/>
  </p:notesMasterIdLst>
  <p:sldIdLst>
    <p:sldId id="258" r:id="rId2"/>
    <p:sldId id="3849" r:id="rId3"/>
    <p:sldId id="3846" r:id="rId4"/>
    <p:sldId id="3855" r:id="rId5"/>
    <p:sldId id="3848" r:id="rId6"/>
    <p:sldId id="3854" r:id="rId7"/>
    <p:sldId id="3856" r:id="rId8"/>
    <p:sldId id="3858" r:id="rId9"/>
    <p:sldId id="3859" r:id="rId10"/>
    <p:sldId id="3850" r:id="rId11"/>
    <p:sldId id="3851" r:id="rId12"/>
    <p:sldId id="3852" r:id="rId13"/>
    <p:sldId id="3853" r:id="rId14"/>
    <p:sldId id="3860" r:id="rId15"/>
    <p:sldId id="3861" r:id="rId16"/>
    <p:sldId id="3862" r:id="rId17"/>
    <p:sldId id="38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22ED5-13E2-486F-BA30-C54589C4B41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D0D8-3AA0-4C40-8994-390653A25F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20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80DF7-7712-E24D-599E-5A03B4301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272D6E-8C2A-92CD-BF66-400CAA06F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EB315A-71A8-4FCB-0EEB-7D8A70CD5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B40B5-D09A-7A63-CC39-AEB9D8A1B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76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6D0D8-3AA0-4C40-8994-390653A25FD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726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8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F1B8E-0C55-DC82-6335-CD6DF420B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7B9592-721F-81BA-C643-B2873F926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217C2-6D32-D8C1-8EE0-5EDC43650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B3535-1560-FFC4-75BB-6ECC02A68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8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36362-0517-47F1-ABC7-67E3907B2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2AE17-9EB3-E1A3-30B2-3C29FA4E0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7E423-B5D1-EA05-16EC-9B51E2F56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5D8A0-0CF5-098C-5844-AE2E0C154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7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C5173-E9DF-2223-ABCC-C23A4D7CD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7A602F-869B-36AE-CCF2-ED1324E21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A153DD-81CA-0AA4-CA39-C1B514473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A14C8-E5E8-C31F-7F5C-205C0BA6C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35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A2BD6-6980-D883-5419-68A26D53B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E3128-7B73-6F2E-D94E-DA786CA46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000A6-D543-29D8-87C5-386742A24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E43BD-D2EB-A36D-530E-A101DFD40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2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4883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zh-TW" altLang="en-US"/>
              <a:t>按一下圖示以新增表格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C034-FF36-440D-A4CA-047929C97A7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C1B-AA0D-4D8B-923E-D646DBD318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44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C034-FF36-440D-A4CA-047929C97A7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C1B-AA0D-4D8B-923E-D646DBD318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37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C034-FF36-440D-A4CA-047929C97A7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C1B-AA0D-4D8B-923E-D646DBD318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按一下圖示以新增表格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39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C034-FF36-440D-A4CA-047929C97A7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C1B-AA0D-4D8B-923E-D646DBD318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29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6847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3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45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061C034-FF36-440D-A4CA-047929C97A7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97EE8C1B-AA0D-4D8B-923E-D646DBD318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54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C034-FF36-440D-A4CA-047929C97A7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C1B-AA0D-4D8B-923E-D646DBD318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C034-FF36-440D-A4CA-047929C97A7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C1B-AA0D-4D8B-923E-D646DBD318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73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C034-FF36-440D-A4CA-047929C97A7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C1B-AA0D-4D8B-923E-D646DBD318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77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C034-FF36-440D-A4CA-047929C97A7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C1B-AA0D-4D8B-923E-D646DBD318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0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C034-FF36-440D-A4CA-047929C97A7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C1B-AA0D-4D8B-923E-D646DBD318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5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61C034-FF36-440D-A4CA-047929C97A73}" type="datetimeFigureOut">
              <a:rPr lang="zh-TW" altLang="en-US" smtClean="0"/>
              <a:t>2025/7/21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EE8C1B-AA0D-4D8B-923E-D646DBD318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78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01-&#28961;&#38556;&#31001;&#35469;&#35657;&#27161;&#31456;&#30003;&#35531;&#33287;&#27880;&#24847;&#20107;&#38917;_&#26680;&#23450;&#29256;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0329" y="3171412"/>
            <a:ext cx="7767782" cy="2396686"/>
          </a:xfrm>
          <a:noFill/>
        </p:spPr>
        <p:txBody>
          <a:bodyPr anchor="b">
            <a:noAutofit/>
          </a:bodyPr>
          <a:lstStyle/>
          <a:p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年無障礙網站設計導入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WordPress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網站課程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0" y="1349824"/>
            <a:ext cx="5486400" cy="3063149"/>
          </a:xfrm>
          <a:noFill/>
        </p:spPr>
        <p:txBody>
          <a:bodyPr/>
          <a:lstStyle/>
          <a:p>
            <a:r>
              <a:rPr lang="zh-TW" altLang="en-US" dirty="0"/>
              <a:t>網站日常維護注意事項</a:t>
            </a:r>
            <a:endParaRPr lang="en-US" altLang="zh-TW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54A0AA93-AFF6-1AE3-824C-83D0B46D3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https://ccnews.npust.edu.tw/km/2167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4B22A-F706-09B5-2718-1BCA1E988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A0E2-5802-22C0-7039-74126568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zh-TW" altLang="en-US" dirty="0"/>
              <a:t>無障礙網站設計參考資料</a:t>
            </a:r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428C3C3-C65C-4180-6645-2564A23EF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12" y="1445978"/>
            <a:ext cx="5145288" cy="41928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4547920-2ACE-6B73-8891-EFCA763E59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285" b="46328"/>
          <a:stretch>
            <a:fillRect/>
          </a:stretch>
        </p:blipFill>
        <p:spPr>
          <a:xfrm>
            <a:off x="6236787" y="1445978"/>
            <a:ext cx="5504255" cy="13255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76654B2-C789-0E0D-D03D-DCBE65DF1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663" y="2844801"/>
            <a:ext cx="4513031" cy="3289813"/>
          </a:xfrm>
          <a:prstGeom prst="rect">
            <a:avLst/>
          </a:prstGeom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4C404F2-C674-6697-8FE0-C1C37B3B89C6}"/>
              </a:ext>
            </a:extLst>
          </p:cNvPr>
          <p:cNvSpPr/>
          <p:nvPr/>
        </p:nvSpPr>
        <p:spPr>
          <a:xfrm>
            <a:off x="4751294" y="4661646"/>
            <a:ext cx="1174377" cy="950258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796090EF-E743-5017-3C5A-7381DF969984}"/>
              </a:ext>
            </a:extLst>
          </p:cNvPr>
          <p:cNvSpPr/>
          <p:nvPr/>
        </p:nvSpPr>
        <p:spPr>
          <a:xfrm>
            <a:off x="8884024" y="1750781"/>
            <a:ext cx="403411" cy="122844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E77565B-55FB-0A33-F692-8FD8DE9D38EF}"/>
              </a:ext>
            </a:extLst>
          </p:cNvPr>
          <p:cNvSpPr/>
          <p:nvPr/>
        </p:nvSpPr>
        <p:spPr>
          <a:xfrm>
            <a:off x="6750424" y="4879463"/>
            <a:ext cx="4078941" cy="131808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CEF4CBB-8465-9EED-E562-54284350770B}"/>
              </a:ext>
            </a:extLst>
          </p:cNvPr>
          <p:cNvCxnSpPr/>
          <p:nvPr/>
        </p:nvCxnSpPr>
        <p:spPr>
          <a:xfrm flipV="1">
            <a:off x="5925671" y="1981200"/>
            <a:ext cx="2958353" cy="2599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791008A-F38E-A0AC-D63A-5B2D5F889FDC}"/>
              </a:ext>
            </a:extLst>
          </p:cNvPr>
          <p:cNvCxnSpPr/>
          <p:nvPr/>
        </p:nvCxnSpPr>
        <p:spPr>
          <a:xfrm>
            <a:off x="9099176" y="1981200"/>
            <a:ext cx="0" cy="2752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3DE89-4679-814C-A117-9B5406BE5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BCA-F137-0DD6-E6BB-BBFFE5E0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zh-TW" altLang="en-US" dirty="0"/>
              <a:t>網站日常維護注意事項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1DCF-5644-F5AF-B809-6D6CFDF7429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487199"/>
            <a:ext cx="10690412" cy="4297680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zh-TW" altLang="en-US" dirty="0"/>
              <a:t>檢測碼與稽核評量碼</a:t>
            </a:r>
            <a:endParaRPr lang="en-US" altLang="zh-TW" dirty="0"/>
          </a:p>
          <a:p>
            <a:pPr lvl="1"/>
            <a:r>
              <a:rPr lang="en-US" altLang="zh-TW" dirty="0"/>
              <a:t>https://accessibility.moda.gov.tw/Accessible/Detail/4461?Category=68</a:t>
            </a:r>
          </a:p>
          <a:p>
            <a:r>
              <a:rPr lang="zh-TW" altLang="en-US" dirty="0"/>
              <a:t>網站日常維護注意事項</a:t>
            </a:r>
            <a:endParaRPr lang="en-US" altLang="zh-TW" dirty="0"/>
          </a:p>
          <a:p>
            <a:pPr lvl="1"/>
            <a:r>
              <a:rPr lang="en-US" altLang="zh-TW" dirty="0"/>
              <a:t>https://ccnews.npust.edu.tw/km/2167</a:t>
            </a:r>
          </a:p>
          <a:p>
            <a:r>
              <a:rPr lang="zh-TW" altLang="en-US" dirty="0"/>
              <a:t>網站導覽</a:t>
            </a:r>
            <a:r>
              <a:rPr lang="en-US" altLang="zh-TW" dirty="0"/>
              <a:t>-sitemap</a:t>
            </a:r>
          </a:p>
          <a:p>
            <a:pPr lvl="1"/>
            <a:r>
              <a:rPr lang="en-US" altLang="zh-TW" dirty="0"/>
              <a:t>https://ccnews.npust.edu.tw/media/7772</a:t>
            </a:r>
          </a:p>
          <a:p>
            <a:r>
              <a:rPr lang="zh-TW" altLang="en-US" dirty="0"/>
              <a:t>網站的快速鍵</a:t>
            </a:r>
            <a:r>
              <a:rPr lang="en-US" altLang="zh-TW" dirty="0"/>
              <a:t>﹝</a:t>
            </a:r>
            <a:r>
              <a:rPr lang="en-US" altLang="zh-TW" dirty="0" err="1"/>
              <a:t>Accesskey</a:t>
            </a:r>
            <a:r>
              <a:rPr lang="en-US" altLang="zh-TW" dirty="0"/>
              <a:t>﹞</a:t>
            </a:r>
          </a:p>
          <a:p>
            <a:pPr lvl="1"/>
            <a:r>
              <a:rPr lang="en-US" altLang="zh-TW" dirty="0"/>
              <a:t>https://ccnews.npust.edu.tw/media/7773</a:t>
            </a:r>
          </a:p>
          <a:p>
            <a:r>
              <a:rPr lang="en-US" altLang="zh-TW" dirty="0" err="1"/>
              <a:t>Noscript</a:t>
            </a:r>
            <a:endParaRPr lang="en-US" altLang="zh-TW" dirty="0"/>
          </a:p>
          <a:p>
            <a:pPr lvl="1"/>
            <a:r>
              <a:rPr lang="en-US" altLang="zh-TW" dirty="0"/>
              <a:t>https://ccnews.npust.edu.tw/media/7786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946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0B5F9-853A-677B-450C-595DFDB2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網站日常維護注意事項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EFA41C-6596-F413-ADD8-3152C25E2D4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577788"/>
            <a:ext cx="10515599" cy="4545517"/>
          </a:xfrm>
        </p:spPr>
        <p:txBody>
          <a:bodyPr>
            <a:normAutofit/>
          </a:bodyPr>
          <a:lstStyle/>
          <a:p>
            <a:r>
              <a:rPr lang="zh-TW" altLang="en-US" dirty="0"/>
              <a:t>檔案下載與網站連結</a:t>
            </a:r>
            <a:endParaRPr lang="en-US" altLang="zh-TW" dirty="0"/>
          </a:p>
          <a:p>
            <a:pPr lvl="1"/>
            <a:r>
              <a:rPr lang="en-US" altLang="zh-TW" dirty="0"/>
              <a:t>https://ccnews.npust.edu.tw/media/7780</a:t>
            </a:r>
          </a:p>
          <a:p>
            <a:r>
              <a:rPr lang="zh-TW" altLang="en-US" dirty="0"/>
              <a:t>當設計檔案下載時，應注意事項</a:t>
            </a:r>
            <a:endParaRPr lang="en-US" altLang="zh-TW" dirty="0"/>
          </a:p>
          <a:p>
            <a:pPr lvl="1"/>
            <a:r>
              <a:rPr lang="en-US" altLang="zh-TW" dirty="0"/>
              <a:t>https://ccnews.npust.edu.tw/media/7801</a:t>
            </a:r>
          </a:p>
          <a:p>
            <a:pPr lvl="1"/>
            <a:r>
              <a:rPr lang="en-US" altLang="zh-TW" dirty="0"/>
              <a:t>https://ccnews.npust.edu.tw/media/8184</a:t>
            </a:r>
          </a:p>
          <a:p>
            <a:pPr lvl="1"/>
            <a:r>
              <a:rPr lang="en-US" altLang="zh-TW" dirty="0"/>
              <a:t>https://ccnews.npust.edu.tw/media/8185</a:t>
            </a:r>
          </a:p>
          <a:p>
            <a:pPr lvl="1"/>
            <a:r>
              <a:rPr lang="en-US" altLang="zh-TW" dirty="0"/>
              <a:t>https://accessibility.moda.gov.tw/Download/Detail/1709?Category=64</a:t>
            </a:r>
          </a:p>
          <a:p>
            <a:r>
              <a:rPr lang="zh-TW" altLang="en-US" dirty="0"/>
              <a:t>當圖片是有意義的，替代文字不能為空值</a:t>
            </a:r>
            <a:endParaRPr lang="en-US" altLang="zh-TW" dirty="0"/>
          </a:p>
          <a:p>
            <a:pPr lvl="1"/>
            <a:r>
              <a:rPr lang="en-US" altLang="zh-TW" dirty="0"/>
              <a:t>https://ccnews.npust.edu.tw/media/7785</a:t>
            </a:r>
          </a:p>
        </p:txBody>
      </p:sp>
    </p:spTree>
    <p:extLst>
      <p:ext uri="{BB962C8B-B14F-4D97-AF65-F5344CB8AC3E}">
        <p14:creationId xmlns:p14="http://schemas.microsoft.com/office/powerpoint/2010/main" val="317987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4F7DE-D0B7-3489-E29B-F096256F6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2466D2-703D-7710-73C5-E1C9FF8C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網站日常維護注意事項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7B27C1-BCAF-C364-64CF-6E263C8A37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622612"/>
            <a:ext cx="10515599" cy="4500693"/>
          </a:xfrm>
        </p:spPr>
        <p:txBody>
          <a:bodyPr>
            <a:normAutofit/>
          </a:bodyPr>
          <a:lstStyle/>
          <a:p>
            <a:r>
              <a:rPr lang="zh-TW" altLang="en-US" dirty="0"/>
              <a:t>適當使用巢狀標題呈現文件結構</a:t>
            </a:r>
            <a:endParaRPr lang="en-US" altLang="zh-TW" dirty="0"/>
          </a:p>
          <a:p>
            <a:pPr lvl="1"/>
            <a:r>
              <a:rPr lang="en-US" altLang="zh-TW" dirty="0"/>
              <a:t>https://ccnews.npust.edu.tw/media/8132</a:t>
            </a:r>
          </a:p>
          <a:p>
            <a:pPr lvl="1"/>
            <a:r>
              <a:rPr lang="en-US" altLang="zh-TW" dirty="0"/>
              <a:t>https://accessibility.moda.gov.tw/Download/Detail/1568?Category=64</a:t>
            </a:r>
          </a:p>
          <a:p>
            <a:r>
              <a:rPr lang="zh-TW" altLang="en-US" dirty="0"/>
              <a:t>使用</a:t>
            </a:r>
            <a:r>
              <a:rPr lang="en-US" altLang="zh-TW" dirty="0" err="1"/>
              <a:t>Elementor</a:t>
            </a:r>
            <a:r>
              <a:rPr lang="zh-TW" altLang="en-US" dirty="0"/>
              <a:t>元素中的藝廊時，若有設定圖片連結，則無法通過無障礙檢測，改使用基本圖庫</a:t>
            </a:r>
            <a:endParaRPr lang="en-US" altLang="zh-TW" dirty="0"/>
          </a:p>
          <a:p>
            <a:pPr lvl="1"/>
            <a:r>
              <a:rPr lang="en-US" altLang="zh-TW" dirty="0"/>
              <a:t>https://ccnews.npust.edu.tw/media/8117</a:t>
            </a:r>
          </a:p>
          <a:p>
            <a:r>
              <a:rPr lang="zh-TW" altLang="en-US" dirty="0"/>
              <a:t>建立表格</a:t>
            </a:r>
            <a:r>
              <a:rPr lang="en-US" altLang="zh-TW" dirty="0"/>
              <a:t>&lt;table&gt;</a:t>
            </a:r>
            <a:r>
              <a:rPr lang="zh-TW" altLang="en-US" dirty="0"/>
              <a:t>時，要注意標頭</a:t>
            </a:r>
            <a:r>
              <a:rPr lang="en-US" altLang="zh-TW" dirty="0"/>
              <a:t>&lt;</a:t>
            </a:r>
            <a:r>
              <a:rPr lang="en-US" altLang="zh-TW" dirty="0" err="1"/>
              <a:t>th</a:t>
            </a:r>
            <a:r>
              <a:rPr lang="en-US" altLang="zh-TW" dirty="0"/>
              <a:t>&gt;</a:t>
            </a:r>
            <a:r>
              <a:rPr lang="zh-TW" altLang="en-US" dirty="0"/>
              <a:t>的用法，或採用</a:t>
            </a:r>
            <a:r>
              <a:rPr lang="en-US" altLang="zh-TW" dirty="0" err="1"/>
              <a:t>elementor</a:t>
            </a:r>
            <a:r>
              <a:rPr lang="zh-TW" altLang="en-US" dirty="0"/>
              <a:t>元素</a:t>
            </a:r>
            <a:r>
              <a:rPr lang="en-US" altLang="zh-TW" dirty="0"/>
              <a:t>table</a:t>
            </a:r>
          </a:p>
          <a:p>
            <a:pPr lvl="1"/>
            <a:r>
              <a:rPr lang="en-US" altLang="zh-TW" dirty="0"/>
              <a:t>https://ccnews.npust.edu.tw/media/7796</a:t>
            </a:r>
          </a:p>
          <a:p>
            <a:r>
              <a:rPr lang="zh-TW" altLang="en-US" dirty="0"/>
              <a:t>選單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Title</a:t>
            </a:r>
            <a:r>
              <a:rPr lang="zh-TW" altLang="en-US" dirty="0"/>
              <a:t>屬性設定</a:t>
            </a:r>
            <a:endParaRPr lang="en-US" altLang="zh-TW" dirty="0"/>
          </a:p>
          <a:p>
            <a:pPr lvl="1"/>
            <a:r>
              <a:rPr lang="en-US" altLang="zh-TW" dirty="0"/>
              <a:t>https://ccnews.npust.edu.tw/media/7774</a:t>
            </a:r>
          </a:p>
        </p:txBody>
      </p:sp>
    </p:spTree>
    <p:extLst>
      <p:ext uri="{BB962C8B-B14F-4D97-AF65-F5344CB8AC3E}">
        <p14:creationId xmlns:p14="http://schemas.microsoft.com/office/powerpoint/2010/main" val="192642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8D552-27F5-60BB-A5AC-FD62E8F46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7D7E-2F9E-59EB-5538-EC8FFEFEE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0" y="1349824"/>
            <a:ext cx="5486400" cy="3063149"/>
          </a:xfrm>
          <a:noFill/>
        </p:spPr>
        <p:txBody>
          <a:bodyPr/>
          <a:lstStyle/>
          <a:p>
            <a:r>
              <a:rPr lang="zh-TW" altLang="en-US" dirty="0"/>
              <a:t>自行委外網站處理方式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94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82CDE-A225-3B35-A35B-B3AD296B3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9BE46E-9D42-EA59-81FC-3B675262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自行委外網站處理方式</a:t>
            </a:r>
            <a:endParaRPr lang="en-US" altLang="zh-TW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42DF76A-8FD7-06D3-7ED1-E650B2AC317A}"/>
              </a:ext>
            </a:extLst>
          </p:cNvPr>
          <p:cNvSpPr/>
          <p:nvPr/>
        </p:nvSpPr>
        <p:spPr>
          <a:xfrm>
            <a:off x="1838025" y="1911327"/>
            <a:ext cx="1644073" cy="1586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委外廠商通過軟體檢測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69D3C76-170A-0975-407E-2B54D1F7C614}"/>
              </a:ext>
            </a:extLst>
          </p:cNvPr>
          <p:cNvSpPr/>
          <p:nvPr/>
        </p:nvSpPr>
        <p:spPr>
          <a:xfrm>
            <a:off x="4253335" y="1911327"/>
            <a:ext cx="1644074" cy="1586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通知電算中心代為申請無障礙網站標章</a:t>
            </a: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9697B5B2-9F67-C97D-0B83-5F258D5FC3C1}"/>
              </a:ext>
            </a:extLst>
          </p:cNvPr>
          <p:cNvSpPr/>
          <p:nvPr/>
        </p:nvSpPr>
        <p:spPr>
          <a:xfrm>
            <a:off x="6668642" y="1893884"/>
            <a:ext cx="2484581" cy="1586345"/>
          </a:xfrm>
          <a:prstGeom prst="diamond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標章申請網站人工檢測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F9F35B4F-BB6E-F5BE-9CCD-782E99F8E35A}"/>
              </a:ext>
            </a:extLst>
          </p:cNvPr>
          <p:cNvSpPr/>
          <p:nvPr/>
        </p:nvSpPr>
        <p:spPr>
          <a:xfrm>
            <a:off x="3599860" y="2478207"/>
            <a:ext cx="535709" cy="45258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BA267DE-F610-F4D3-B712-C8101CD48C0F}"/>
              </a:ext>
            </a:extLst>
          </p:cNvPr>
          <p:cNvSpPr/>
          <p:nvPr/>
        </p:nvSpPr>
        <p:spPr>
          <a:xfrm>
            <a:off x="6015172" y="2460766"/>
            <a:ext cx="535709" cy="45258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7C97D20F-4E66-367A-2B11-CFBD411933E0}"/>
              </a:ext>
            </a:extLst>
          </p:cNvPr>
          <p:cNvSpPr/>
          <p:nvPr/>
        </p:nvSpPr>
        <p:spPr>
          <a:xfrm>
            <a:off x="9270984" y="2460765"/>
            <a:ext cx="535709" cy="45258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2D694A0-20EE-9475-AAF3-D70294F7E947}"/>
              </a:ext>
            </a:extLst>
          </p:cNvPr>
          <p:cNvSpPr/>
          <p:nvPr/>
        </p:nvSpPr>
        <p:spPr>
          <a:xfrm>
            <a:off x="9924460" y="1911326"/>
            <a:ext cx="1563117" cy="1586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以</a:t>
            </a:r>
            <a:r>
              <a:rPr lang="en-US" altLang="zh-TW" dirty="0"/>
              <a:t>email</a:t>
            </a:r>
            <a:r>
              <a:rPr lang="zh-TW" altLang="en-US" dirty="0"/>
              <a:t>通知核發</a:t>
            </a:r>
            <a:r>
              <a:rPr lang="zh-TW" altLang="en-US"/>
              <a:t>標章</a:t>
            </a:r>
            <a:endParaRPr lang="en-US" altLang="zh-TW" dirty="0"/>
          </a:p>
          <a:p>
            <a:pPr algn="ctr"/>
            <a:r>
              <a:rPr lang="zh-TW" altLang="en-US"/>
              <a:t>標章</a:t>
            </a:r>
            <a:r>
              <a:rPr lang="en-US" altLang="zh-TW" dirty="0"/>
              <a:t>3</a:t>
            </a:r>
            <a:r>
              <a:rPr lang="zh-TW" altLang="en-US" dirty="0"/>
              <a:t>年有效</a:t>
            </a: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BDAB0E3B-6B42-FFCE-AAA5-4C58427D40E9}"/>
              </a:ext>
            </a:extLst>
          </p:cNvPr>
          <p:cNvSpPr/>
          <p:nvPr/>
        </p:nvSpPr>
        <p:spPr>
          <a:xfrm rot="5400000">
            <a:off x="7643079" y="3673761"/>
            <a:ext cx="535709" cy="45258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8CC7F25-AF25-003E-EA33-35B2DD24995A}"/>
              </a:ext>
            </a:extLst>
          </p:cNvPr>
          <p:cNvSpPr/>
          <p:nvPr/>
        </p:nvSpPr>
        <p:spPr>
          <a:xfrm>
            <a:off x="7130453" y="4319873"/>
            <a:ext cx="1563117" cy="1586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以</a:t>
            </a:r>
            <a:r>
              <a:rPr lang="en-US" altLang="zh-TW" dirty="0"/>
              <a:t>email</a:t>
            </a:r>
            <a:r>
              <a:rPr lang="zh-TW" altLang="en-US" dirty="0"/>
              <a:t>通知檢測報告</a:t>
            </a: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D376C875-D73B-F3CF-EEEC-DB68DB4327F0}"/>
              </a:ext>
            </a:extLst>
          </p:cNvPr>
          <p:cNvSpPr/>
          <p:nvPr/>
        </p:nvSpPr>
        <p:spPr>
          <a:xfrm rot="10800000">
            <a:off x="3599861" y="4886756"/>
            <a:ext cx="3410528" cy="45258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AEE2A8-1264-C2EA-EAD2-FAA2D49F3D96}"/>
              </a:ext>
            </a:extLst>
          </p:cNvPr>
          <p:cNvSpPr/>
          <p:nvPr/>
        </p:nvSpPr>
        <p:spPr>
          <a:xfrm>
            <a:off x="1838025" y="4319874"/>
            <a:ext cx="1661325" cy="1586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轉知委外廠商並依檢測報告修正網站</a:t>
            </a:r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27A202E4-73C6-FFF3-234C-7E060C7C16B2}"/>
              </a:ext>
            </a:extLst>
          </p:cNvPr>
          <p:cNvSpPr/>
          <p:nvPr/>
        </p:nvSpPr>
        <p:spPr>
          <a:xfrm rot="16200000">
            <a:off x="2392207" y="3673761"/>
            <a:ext cx="535709" cy="45258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790E7578-9F74-8AB5-3CDD-8454E93E9E84}"/>
              </a:ext>
            </a:extLst>
          </p:cNvPr>
          <p:cNvSpPr/>
          <p:nvPr/>
        </p:nvSpPr>
        <p:spPr>
          <a:xfrm rot="5400000">
            <a:off x="10438163" y="3673761"/>
            <a:ext cx="535709" cy="45258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7CD100F-2167-6BFB-4683-7E2D2AAB1154}"/>
              </a:ext>
            </a:extLst>
          </p:cNvPr>
          <p:cNvSpPr/>
          <p:nvPr/>
        </p:nvSpPr>
        <p:spPr>
          <a:xfrm>
            <a:off x="9924460" y="4319873"/>
            <a:ext cx="1563117" cy="1586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轉知委外廠商並將標章</a:t>
            </a:r>
            <a:r>
              <a:rPr lang="zh-TW" altLang="en-US"/>
              <a:t>至於頁腳</a:t>
            </a:r>
            <a:r>
              <a:rPr lang="en-US" altLang="zh-TW" dirty="0"/>
              <a:t>(Footer)</a:t>
            </a:r>
            <a:endParaRPr lang="zh-TW" altLang="en-US" dirty="0"/>
          </a:p>
        </p:txBody>
      </p:sp>
      <p:sp>
        <p:nvSpPr>
          <p:cNvPr id="24" name="圖說文字: 折線 23">
            <a:extLst>
              <a:ext uri="{FF2B5EF4-FFF2-40B4-BE49-F238E27FC236}">
                <a16:creationId xmlns:a16="http://schemas.microsoft.com/office/drawing/2014/main" id="{B3FCA9CE-42A9-B095-9BCA-8D129DE35612}"/>
              </a:ext>
            </a:extLst>
          </p:cNvPr>
          <p:cNvSpPr/>
          <p:nvPr/>
        </p:nvSpPr>
        <p:spPr>
          <a:xfrm>
            <a:off x="8693570" y="1089124"/>
            <a:ext cx="1616363" cy="661263"/>
          </a:xfrm>
          <a:prstGeom prst="borderCallout2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r>
              <a:rPr lang="zh-TW" altLang="en-US" dirty="0"/>
              <a:t>個工作日完成檢測報告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29A11E05-A039-4867-4233-67F3A4A8215A}"/>
              </a:ext>
            </a:extLst>
          </p:cNvPr>
          <p:cNvSpPr/>
          <p:nvPr/>
        </p:nvSpPr>
        <p:spPr>
          <a:xfrm>
            <a:off x="471049" y="1911326"/>
            <a:ext cx="561109" cy="15689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開始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BA4CCA74-7523-C31B-729D-8F60FFEF5CBB}"/>
              </a:ext>
            </a:extLst>
          </p:cNvPr>
          <p:cNvSpPr/>
          <p:nvPr/>
        </p:nvSpPr>
        <p:spPr>
          <a:xfrm>
            <a:off x="1149919" y="2478207"/>
            <a:ext cx="535709" cy="45258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95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892" y="771482"/>
            <a:ext cx="5443428" cy="5315035"/>
          </a:xfrm>
          <a:noFill/>
        </p:spPr>
        <p:txBody>
          <a:bodyPr>
            <a:normAutofit/>
          </a:bodyPr>
          <a:lstStyle/>
          <a:p>
            <a:r>
              <a:rPr lang="zh-TW" altLang="en-US" dirty="0"/>
              <a:t>程彥傑</a:t>
            </a:r>
            <a:endParaRPr lang="en-US" altLang="zh-TW" dirty="0"/>
          </a:p>
          <a:p>
            <a:r>
              <a:rPr lang="zh-TW" altLang="en-US" dirty="0"/>
              <a:t>校內分機</a:t>
            </a:r>
            <a:r>
              <a:rPr lang="en-US" altLang="zh-TW" dirty="0"/>
              <a:t>6146</a:t>
            </a:r>
            <a:endParaRPr lang="en-US" dirty="0"/>
          </a:p>
          <a:p>
            <a:r>
              <a:rPr lang="en-US" dirty="0"/>
              <a:t>ycc0620@mail.npust.edu.tw</a:t>
            </a:r>
          </a:p>
          <a:p>
            <a:r>
              <a:rPr lang="en-US" dirty="0"/>
              <a:t>https://ccnews.npust.edu.tw/km/2167</a:t>
            </a:r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8" y="554942"/>
            <a:ext cx="5552091" cy="5768220"/>
          </a:xfrm>
          <a:noFill/>
        </p:spPr>
        <p:txBody>
          <a:bodyPr>
            <a:normAutofit/>
          </a:bodyPr>
          <a:lstStyle/>
          <a:p>
            <a:r>
              <a:rPr lang="zh-TW" altLang="en-US" dirty="0"/>
              <a:t>無障礙網站設計規範</a:t>
            </a:r>
            <a:endParaRPr lang="en-US" altLang="zh-TW" dirty="0"/>
          </a:p>
          <a:p>
            <a:r>
              <a:rPr lang="zh-TW" altLang="en-US" dirty="0"/>
              <a:t>無障礙網站檢測軟體</a:t>
            </a:r>
            <a:r>
              <a:rPr lang="en-US" altLang="zh-TW" dirty="0"/>
              <a:t>-</a:t>
            </a:r>
            <a:r>
              <a:rPr lang="en-US" altLang="zh-TW" dirty="0" err="1"/>
              <a:t>Freego</a:t>
            </a:r>
            <a:r>
              <a:rPr lang="zh-TW" altLang="en-US" dirty="0"/>
              <a:t>介紹</a:t>
            </a:r>
            <a:endParaRPr lang="en-US" altLang="zh-TW" dirty="0"/>
          </a:p>
          <a:p>
            <a:r>
              <a:rPr lang="zh-TW" altLang="en-US" dirty="0"/>
              <a:t>報讀軟體</a:t>
            </a:r>
            <a:r>
              <a:rPr lang="en-US" altLang="zh-TW" dirty="0"/>
              <a:t>-NVDA</a:t>
            </a:r>
            <a:r>
              <a:rPr lang="zh-TW" altLang="en-US" dirty="0"/>
              <a:t>介紹</a:t>
            </a:r>
            <a:endParaRPr lang="en-US" altLang="zh-TW" dirty="0"/>
          </a:p>
          <a:p>
            <a:r>
              <a:rPr lang="zh-TW" altLang="en-US" dirty="0"/>
              <a:t>網站日常維護注意事項</a:t>
            </a:r>
            <a:endParaRPr lang="en-US" altLang="zh-TW" dirty="0"/>
          </a:p>
          <a:p>
            <a:r>
              <a:rPr lang="zh-TW" altLang="en-US" dirty="0"/>
              <a:t>自行委外網站處理方式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354" y="262762"/>
            <a:ext cx="5723186" cy="3649718"/>
          </a:xfrm>
        </p:spPr>
        <p:txBody>
          <a:bodyPr anchor="b">
            <a:normAutofit/>
          </a:bodyPr>
          <a:lstStyle/>
          <a:p>
            <a:r>
              <a:rPr lang="zh-TW" altLang="en-US" dirty="0"/>
              <a:t>無障礙網站設計規範</a:t>
            </a:r>
            <a:endParaRPr lang="en-US" altLang="zh-TW" dirty="0"/>
          </a:p>
        </p:txBody>
      </p:sp>
      <p:pic>
        <p:nvPicPr>
          <p:cNvPr id="10" name="Content Placeholder 10" descr="Child looking at a world map">
            <a:extLst>
              <a:ext uri="{FF2B5EF4-FFF2-40B4-BE49-F238E27FC236}">
                <a16:creationId xmlns:a16="http://schemas.microsoft.com/office/drawing/2014/main" id="{BDDFC830-574D-79C7-544E-026A2E301E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" b="120"/>
          <a:stretch/>
        </p:blipFill>
        <p:spPr>
          <a:xfrm>
            <a:off x="707393" y="847600"/>
            <a:ext cx="4619625" cy="4617720"/>
          </a:xfrm>
        </p:spPr>
      </p:pic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64EDF3-4CFA-3FB0-EF5C-3A8B0210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普及與深化政府網站與行動化應用軟體無障礙設計行動方案</a:t>
            </a:r>
            <a:r>
              <a:rPr lang="en-US" altLang="zh-TW" dirty="0"/>
              <a:t>(113-115)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416768D-464C-440C-033F-53180A48D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71" y="1687691"/>
            <a:ext cx="3508436" cy="5011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69364B2-1092-DF84-3A37-14876D6F4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01" y="1687691"/>
            <a:ext cx="3347397" cy="5012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內容版面配置區 3">
            <a:extLst>
              <a:ext uri="{FF2B5EF4-FFF2-40B4-BE49-F238E27FC236}">
                <a16:creationId xmlns:a16="http://schemas.microsoft.com/office/drawing/2014/main" id="{CE975A1B-30D7-5F3C-3F8D-C83E08605ED3}"/>
              </a:ext>
            </a:extLst>
          </p:cNvPr>
          <p:cNvSpPr txBox="1">
            <a:spLocks/>
          </p:cNvSpPr>
          <p:nvPr/>
        </p:nvSpPr>
        <p:spPr>
          <a:xfrm>
            <a:off x="8007836" y="1694364"/>
            <a:ext cx="3893636" cy="429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114</a:t>
            </a:r>
            <a:r>
              <a:rPr lang="zh-TW" altLang="en-US" dirty="0"/>
              <a:t>年：</a:t>
            </a:r>
            <a:endParaRPr lang="en-US" altLang="zh-TW" dirty="0"/>
          </a:p>
          <a:p>
            <a:r>
              <a:rPr lang="zh-TW" altLang="en-US" dirty="0"/>
              <a:t>機關網站符合無障礙網站設計 </a:t>
            </a:r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50%</a:t>
            </a:r>
          </a:p>
          <a:p>
            <a:r>
              <a:rPr lang="en-US" altLang="zh-TW" dirty="0"/>
              <a:t>115</a:t>
            </a:r>
            <a:r>
              <a:rPr lang="zh-TW" altLang="en-US" dirty="0"/>
              <a:t>年：</a:t>
            </a:r>
            <a:endParaRPr lang="en-US" altLang="zh-TW" dirty="0"/>
          </a:p>
          <a:p>
            <a:r>
              <a:rPr lang="zh-TW" altLang="en-US" dirty="0"/>
              <a:t>機關網站符合無障礙網站設計 </a:t>
            </a:r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80%</a:t>
            </a:r>
          </a:p>
          <a:p>
            <a:r>
              <a:rPr lang="zh-TW" altLang="en-US" dirty="0"/>
              <a:t>本校行政、院、系共</a:t>
            </a:r>
            <a:r>
              <a:rPr lang="en-US" altLang="zh-TW" dirty="0"/>
              <a:t>76</a:t>
            </a:r>
            <a:r>
              <a:rPr lang="zh-TW" altLang="en-US" dirty="0"/>
              <a:t>個網站，由電算中心協助設計修改網站，</a:t>
            </a:r>
            <a:r>
              <a:rPr lang="en-US" altLang="zh-TW" dirty="0"/>
              <a:t>114</a:t>
            </a:r>
            <a:r>
              <a:rPr lang="zh-TW" altLang="en-US" dirty="0"/>
              <a:t>年將至少</a:t>
            </a:r>
            <a:r>
              <a:rPr lang="en-US" altLang="zh-TW" dirty="0"/>
              <a:t>38</a:t>
            </a:r>
            <a:r>
              <a:rPr lang="zh-TW" altLang="en-US" dirty="0"/>
              <a:t>個網站取得無障礙網站標章，</a:t>
            </a:r>
            <a:r>
              <a:rPr lang="en-US" altLang="zh-TW" dirty="0"/>
              <a:t>115</a:t>
            </a:r>
            <a:r>
              <a:rPr lang="zh-TW" altLang="en-US" dirty="0"/>
              <a:t>年至少</a:t>
            </a:r>
            <a:r>
              <a:rPr lang="en-US" altLang="zh-TW" dirty="0"/>
              <a:t>63</a:t>
            </a:r>
            <a:r>
              <a:rPr lang="zh-TW" altLang="en-US" dirty="0"/>
              <a:t>個網站網站取得無障礙網站標章。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589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zh-TW" altLang="en-US" dirty="0"/>
              <a:t>無障礙網站設計規範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487199"/>
            <a:ext cx="10690412" cy="429768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規範參考標準</a:t>
            </a:r>
            <a:endParaRPr lang="en-US" dirty="0"/>
          </a:p>
          <a:p>
            <a:pPr lvl="1"/>
            <a:r>
              <a:rPr lang="en-US" altLang="zh-TW" dirty="0"/>
              <a:t>W3C(World Wide Web Consortium)</a:t>
            </a:r>
            <a:r>
              <a:rPr lang="zh-TW" altLang="en-US" dirty="0"/>
              <a:t>協會的</a:t>
            </a:r>
            <a:r>
              <a:rPr lang="en-US" altLang="zh-TW" dirty="0"/>
              <a:t>WAI(Web Accessibility Initiative)</a:t>
            </a:r>
            <a:r>
              <a:rPr lang="zh-TW" altLang="en-US" dirty="0"/>
              <a:t>組織</a:t>
            </a:r>
            <a:endParaRPr lang="en-US" dirty="0"/>
          </a:p>
          <a:p>
            <a:r>
              <a:rPr lang="zh-TW" altLang="en-US" dirty="0"/>
              <a:t>目前版本</a:t>
            </a:r>
            <a:endParaRPr lang="en-US" dirty="0"/>
          </a:p>
          <a:p>
            <a:pPr lvl="1"/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網站無障礙規範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(110.07)</a:t>
            </a:r>
            <a:endParaRPr lang="en-US" altLang="zh-TW" dirty="0"/>
          </a:p>
          <a:p>
            <a:r>
              <a:rPr lang="zh-TW" altLang="en-US" dirty="0"/>
              <a:t>主導單位</a:t>
            </a:r>
            <a:endParaRPr lang="en-US" altLang="zh-TW" dirty="0"/>
          </a:p>
          <a:p>
            <a:pPr lvl="1"/>
            <a:r>
              <a:rPr lang="zh-TW" altLang="en-US" dirty="0"/>
              <a:t>數位發展部</a:t>
            </a:r>
            <a:endParaRPr lang="en-US" altLang="zh-TW" dirty="0"/>
          </a:p>
        </p:txBody>
      </p:sp>
      <p:pic>
        <p:nvPicPr>
          <p:cNvPr id="10" name="圖片 9">
            <a:hlinkClick r:id="rId3" action="ppaction://hlinkfile"/>
            <a:extLst>
              <a:ext uri="{FF2B5EF4-FFF2-40B4-BE49-F238E27FC236}">
                <a16:creationId xmlns:a16="http://schemas.microsoft.com/office/drawing/2014/main" id="{BC70FBFD-A5AF-AD2E-E1F1-F32A75A2D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406" y="4202328"/>
            <a:ext cx="3032873" cy="9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BA077-262E-C2AF-F948-BAC9FC824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A7A8-DB95-C5FD-7AE3-878873B67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8341" y="1897425"/>
            <a:ext cx="6015318" cy="3063149"/>
          </a:xfrm>
          <a:noFill/>
        </p:spPr>
        <p:txBody>
          <a:bodyPr/>
          <a:lstStyle/>
          <a:p>
            <a:r>
              <a:rPr lang="zh-TW" altLang="en-US" dirty="0"/>
              <a:t>無障礙網站檢測軟體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en-US" altLang="zh-TW" dirty="0" err="1"/>
              <a:t>Freego</a:t>
            </a:r>
            <a:r>
              <a:rPr lang="zh-TW" altLang="en-US" dirty="0"/>
              <a:t>介紹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34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BFBFB-4AB4-E0AA-2D56-BB355FD2A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BBA44F-DD28-6A0D-6417-94003B1B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無障礙網站檢測軟體</a:t>
            </a:r>
            <a:r>
              <a:rPr lang="en-US" altLang="zh-TW" dirty="0"/>
              <a:t>-</a:t>
            </a:r>
            <a:r>
              <a:rPr lang="en-US" altLang="zh-TW" dirty="0" err="1"/>
              <a:t>Freego</a:t>
            </a:r>
            <a:r>
              <a:rPr lang="zh-TW" altLang="en-US" dirty="0"/>
              <a:t>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2E5156-5BDE-97CF-C12E-3C74A45702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5"/>
            <a:ext cx="10515600" cy="4297680"/>
          </a:xfrm>
        </p:spPr>
        <p:txBody>
          <a:bodyPr/>
          <a:lstStyle/>
          <a:p>
            <a:r>
              <a:rPr lang="zh-TW" altLang="en-US" dirty="0"/>
              <a:t>軟體下載</a:t>
            </a:r>
            <a:endParaRPr lang="en-US" altLang="zh-TW" dirty="0"/>
          </a:p>
          <a:p>
            <a:pPr lvl="1"/>
            <a:r>
              <a:rPr lang="en-US" altLang="zh-TW" dirty="0"/>
              <a:t>https://accessibility.moda.gov.tw/Download/Detail/2763?Category=70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613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47C97-7E1D-9014-E1E8-D348A917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508C9-9F71-2C87-15E8-711072456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1459" y="1897425"/>
            <a:ext cx="6329082" cy="3063149"/>
          </a:xfrm>
          <a:noFill/>
        </p:spPr>
        <p:txBody>
          <a:bodyPr/>
          <a:lstStyle/>
          <a:p>
            <a:r>
              <a:rPr lang="zh-TW" altLang="en-US" dirty="0"/>
              <a:t>報讀軟體</a:t>
            </a:r>
            <a:r>
              <a:rPr lang="en-US" altLang="zh-TW" dirty="0"/>
              <a:t>-</a:t>
            </a:r>
            <a:br>
              <a:rPr lang="en-US" altLang="zh-TW" dirty="0"/>
            </a:br>
            <a:r>
              <a:rPr lang="en-US" altLang="zh-TW" dirty="0"/>
              <a:t>NVDA</a:t>
            </a:r>
            <a:r>
              <a:rPr lang="zh-TW" altLang="en-US" dirty="0"/>
              <a:t>介紹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903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8AD6C-ABFC-222F-BC79-AB4BE293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017ADB-4FA9-DC98-9089-D92743F4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微軟視窗螢幕報讀軟體</a:t>
            </a:r>
            <a:r>
              <a:rPr lang="en-US" altLang="zh-TW" dirty="0"/>
              <a:t>-NVDA</a:t>
            </a:r>
            <a:r>
              <a:rPr lang="zh-TW" altLang="en-US" dirty="0"/>
              <a:t>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A9D684-40A3-8D4C-79FD-B6CD35238D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5"/>
            <a:ext cx="10515600" cy="4297680"/>
          </a:xfrm>
        </p:spPr>
        <p:txBody>
          <a:bodyPr/>
          <a:lstStyle/>
          <a:p>
            <a:r>
              <a:rPr lang="zh-TW" altLang="en-US" dirty="0"/>
              <a:t>視覺障礙上網資訊系統</a:t>
            </a:r>
            <a:endParaRPr lang="en-US" altLang="zh-TW" dirty="0"/>
          </a:p>
          <a:p>
            <a:pPr lvl="1"/>
            <a:r>
              <a:rPr lang="en-US" altLang="zh-TW" dirty="0"/>
              <a:t>https://accessibility.moda.gov.tw/Accessible/Detail/113?Category=6</a:t>
            </a:r>
          </a:p>
          <a:p>
            <a:r>
              <a:rPr lang="en-US" altLang="zh-TW" dirty="0"/>
              <a:t>NVDA</a:t>
            </a:r>
            <a:r>
              <a:rPr lang="zh-TW" altLang="en-US" dirty="0"/>
              <a:t>軟體下載</a:t>
            </a:r>
            <a:endParaRPr lang="en-US" altLang="zh-TW" dirty="0"/>
          </a:p>
          <a:p>
            <a:pPr lvl="1"/>
            <a:r>
              <a:rPr lang="en-US" altLang="zh-TW" dirty="0"/>
              <a:t>https://www.nvaccess.org/download/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961238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 presentation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apes presentation" id="{1B998A42-88E3-4985-ABEA-EC96276DDADE}" vid="{6D307981-0C88-47CC-82BA-0D96D1A8903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585</TotalTime>
  <Words>758</Words>
  <Application>Microsoft Office PowerPoint</Application>
  <PresentationFormat>寬螢幕</PresentationFormat>
  <Paragraphs>94</Paragraphs>
  <Slides>17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微軟正黑體</vt:lpstr>
      <vt:lpstr>新細明體</vt:lpstr>
      <vt:lpstr>Arial</vt:lpstr>
      <vt:lpstr>Avenir Next LT Pro</vt:lpstr>
      <vt:lpstr>Avenir Next LT Pro Light</vt:lpstr>
      <vt:lpstr>Calibri</vt:lpstr>
      <vt:lpstr>Tw Cen MT</vt:lpstr>
      <vt:lpstr>Shapes presentation</vt:lpstr>
      <vt:lpstr>114年無障礙網站設計導入WordPress網站課程</vt:lpstr>
      <vt:lpstr>Agenda</vt:lpstr>
      <vt:lpstr>無障礙網站設計規範</vt:lpstr>
      <vt:lpstr>普及與深化政府網站與行動化應用軟體無障礙設計行動方案(113-115)</vt:lpstr>
      <vt:lpstr>無障礙網站設計規範</vt:lpstr>
      <vt:lpstr>無障礙網站檢測軟體 -  Freego介紹</vt:lpstr>
      <vt:lpstr>無障礙網站檢測軟體-Freego介紹</vt:lpstr>
      <vt:lpstr>報讀軟體- NVDA介紹</vt:lpstr>
      <vt:lpstr>微軟視窗螢幕報讀軟體-NVDA介紹</vt:lpstr>
      <vt:lpstr>網站日常維護注意事項</vt:lpstr>
      <vt:lpstr>無障礙網站設計參考資料</vt:lpstr>
      <vt:lpstr>網站日常維護注意事項</vt:lpstr>
      <vt:lpstr>網站日常維護注意事項(一)</vt:lpstr>
      <vt:lpstr>網站日常維護注意事項(二)</vt:lpstr>
      <vt:lpstr>自行委外網站處理方式</vt:lpstr>
      <vt:lpstr>自行委外網站處理方式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彥傑 程</dc:creator>
  <cp:lastModifiedBy>彥傑 程</cp:lastModifiedBy>
  <cp:revision>22</cp:revision>
  <dcterms:created xsi:type="dcterms:W3CDTF">2025-06-13T06:40:02Z</dcterms:created>
  <dcterms:modified xsi:type="dcterms:W3CDTF">2025-07-21T09:19:46Z</dcterms:modified>
</cp:coreProperties>
</file>