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sldIdLst>
    <p:sldId id="256" r:id="rId2"/>
    <p:sldId id="284" r:id="rId3"/>
    <p:sldId id="257" r:id="rId4"/>
    <p:sldId id="259" r:id="rId5"/>
    <p:sldId id="258" r:id="rId6"/>
    <p:sldId id="287" r:id="rId7"/>
    <p:sldId id="288" r:id="rId8"/>
    <p:sldId id="285" r:id="rId9"/>
    <p:sldId id="265" r:id="rId10"/>
    <p:sldId id="262" r:id="rId11"/>
    <p:sldId id="263" r:id="rId12"/>
    <p:sldId id="264" r:id="rId13"/>
    <p:sldId id="266" r:id="rId14"/>
    <p:sldId id="276" r:id="rId15"/>
    <p:sldId id="289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1E95B4-006E-4E17-8FBB-F65CEF156F4B}" type="datetimeFigureOut">
              <a:rPr lang="zh-TW" altLang="en-US" smtClean="0"/>
              <a:t>2020/10/30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3D11C-C57E-47E0-9E8F-68100CCAC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674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3D11C-C57E-47E0-9E8F-68100CCAC55A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6003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76428"/>
          </a:xfrm>
        </p:spPr>
        <p:txBody>
          <a:bodyPr anchor="b"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ctr">
              <a:defRPr sz="44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57628"/>
            <a:ext cx="6400800" cy="17532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86644" y="274640"/>
            <a:ext cx="1400156" cy="5851525"/>
          </a:xfrm>
        </p:spPr>
        <p:txBody>
          <a:bodyPr vert="eaVert"/>
          <a:lstStyle>
            <a:lvl1pPr>
              <a:defRPr lang="zh-CN" altLang="en-US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829444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854150"/>
            <a:ext cx="7772400" cy="186085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356428"/>
            <a:ext cx="7772400" cy="15012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l">
              <a:buNone/>
              <a:defRPr sz="1800">
                <a:solidFill>
                  <a:schemeClr val="tx2"/>
                </a:solidFill>
              </a:defRPr>
            </a:lvl2pPr>
            <a:lvl3pPr marL="914400" indent="0" algn="l">
              <a:buNone/>
              <a:defRPr sz="1600">
                <a:solidFill>
                  <a:schemeClr val="tx2"/>
                </a:solidFill>
              </a:defRPr>
            </a:lvl3pPr>
            <a:lvl4pPr marL="1371600" indent="0" algn="l">
              <a:buNone/>
              <a:defRPr sz="1400">
                <a:solidFill>
                  <a:schemeClr val="tx2"/>
                </a:solidFill>
              </a:defRPr>
            </a:lvl4pPr>
            <a:lvl5pPr marL="1828800" indent="0" algn="l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2020/10/30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2020/10/30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2020/10/30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2020/10/30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6258" y="381000"/>
            <a:ext cx="2667000" cy="1833554"/>
          </a:xfrm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l">
              <a:defRPr sz="3200" b="1" kern="1200" cap="all" spc="50">
                <a:ln w="1587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52800" y="380999"/>
            <a:ext cx="5410200" cy="57451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26258" y="2214554"/>
            <a:ext cx="2667000" cy="39121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2020/10/30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1580474" y="553734"/>
            <a:ext cx="7349244" cy="4741531"/>
            <a:chOff x="428596" y="553734"/>
            <a:chExt cx="7349244" cy="4741531"/>
          </a:xfrm>
        </p:grpSpPr>
        <p:sp>
          <p:nvSpPr>
            <p:cNvPr id="16" name="矩形 15"/>
            <p:cNvSpPr/>
            <p:nvPr/>
          </p:nvSpPr>
          <p:spPr>
            <a:xfrm rot="21480000">
              <a:off x="428596" y="580356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 rot="21540000">
              <a:off x="437473" y="571479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437481" y="553734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651912" y="612776"/>
            <a:ext cx="7215238" cy="4602175"/>
          </a:xfrm>
          <a:solidFill>
            <a:schemeClr val="bg2">
              <a:tint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/>
              <a:t>按一下圖示以新增圖片</a:t>
            </a:r>
            <a:endParaRPr kumimoji="0" lang="en-US"/>
          </a:p>
        </p:txBody>
      </p:sp>
      <p:sp useBgFill="1"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595295"/>
            <a:ext cx="1357290" cy="5691227"/>
          </a:xfrm>
          <a:noFill/>
        </p:spPr>
        <p:txBody>
          <a:bodyPr vert="eaVert" anchor="ctr">
            <a:noAutofit/>
          </a:bodyPr>
          <a:lstStyle>
            <a:lvl1pPr algn="l">
              <a:defRPr lang="zh-CN" altLang="en-US" sz="32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  <a:latin typeface="+mj-lt"/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14480" y="5481658"/>
            <a:ext cx="7215238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2020/10/30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8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2020/10/30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483997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992644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000" b="1" kern="1200" cap="all" spc="50" dirty="0">
          <a:ln w="1587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31750" dir="3600000" algn="tl" rotWithShape="0">
              <a:srgbClr val="000000">
                <a:alpha val="6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90000"/>
        <a:buFont typeface="Cambria"/>
        <a:buChar char="+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Ï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90000"/>
        <a:buFont typeface="Calibri"/>
        <a:buChar char="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=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google.com/intl/zh-TW/drive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159768"/>
          </a:xfrm>
        </p:spPr>
        <p:txBody>
          <a:bodyPr/>
          <a:lstStyle/>
          <a:p>
            <a:r>
              <a:rPr lang="zh-TW" altLang="en-US" dirty="0"/>
              <a:t>個人電腦資料備份與還原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1317732"/>
          </a:xfrm>
        </p:spPr>
        <p:txBody>
          <a:bodyPr/>
          <a:lstStyle/>
          <a:p>
            <a:r>
              <a:rPr lang="zh-TW" altLang="en-US" dirty="0"/>
              <a:t>教育訓練</a:t>
            </a:r>
          </a:p>
        </p:txBody>
      </p:sp>
    </p:spTree>
    <p:extLst>
      <p:ext uri="{BB962C8B-B14F-4D97-AF65-F5344CB8AC3E}">
        <p14:creationId xmlns:p14="http://schemas.microsoft.com/office/powerpoint/2010/main" val="602813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案例</a:t>
            </a:r>
            <a:r>
              <a:rPr lang="en-US" altLang="zh-TW" dirty="0"/>
              <a:t>(</a:t>
            </a:r>
            <a:r>
              <a:rPr lang="zh-TW" altLang="en-US" dirty="0"/>
              <a:t>一</a:t>
            </a:r>
            <a:r>
              <a:rPr lang="en-US" altLang="zh-TW" dirty="0"/>
              <a:t>)</a:t>
            </a:r>
            <a:r>
              <a:rPr lang="zh-TW" altLang="en-US" dirty="0"/>
              <a:t>學院、系辦資料、文件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sz="2800" dirty="0"/>
              <a:t>教師、系辦、學生的聯絡資料</a:t>
            </a:r>
            <a:endParaRPr lang="en-US" altLang="zh-TW" sz="2800" dirty="0"/>
          </a:p>
          <a:p>
            <a:pPr lvl="1"/>
            <a:r>
              <a:rPr lang="zh-TW" altLang="en-US" sz="2400" dirty="0"/>
              <a:t>因為有個資的關係，所以在備份是要先將資料加密保護</a:t>
            </a:r>
            <a:endParaRPr lang="en-US" altLang="zh-TW" sz="2400" dirty="0"/>
          </a:p>
          <a:p>
            <a:pPr lvl="1"/>
            <a:r>
              <a:rPr lang="zh-TW" altLang="en-US" sz="2400" dirty="0"/>
              <a:t>將加密後的資料用隨身碟或隨身硬碟儲存後，拔下放置於安全的地方</a:t>
            </a:r>
            <a:endParaRPr lang="en-US" altLang="zh-TW" sz="2400" dirty="0"/>
          </a:p>
          <a:p>
            <a:pPr lvl="1"/>
            <a:r>
              <a:rPr lang="zh-TW" altLang="en-US" sz="2400" dirty="0"/>
              <a:t>當資料有更新時，就要再做一次備份並註記更新的時間</a:t>
            </a:r>
            <a:endParaRPr lang="en-US" altLang="zh-TW" sz="2400" dirty="0"/>
          </a:p>
          <a:p>
            <a:r>
              <a:rPr lang="zh-TW" altLang="en-US" sz="2800" dirty="0"/>
              <a:t>課表、課程大綱等公開資料</a:t>
            </a:r>
            <a:endParaRPr lang="en-US" altLang="zh-TW" sz="2800" dirty="0"/>
          </a:p>
          <a:p>
            <a:pPr lvl="1"/>
            <a:r>
              <a:rPr lang="zh-TW" altLang="en-US" sz="2400" dirty="0"/>
              <a:t>可不用加密保護</a:t>
            </a:r>
            <a:endParaRPr lang="en-US" altLang="zh-TW" dirty="0"/>
          </a:p>
          <a:p>
            <a:pPr lvl="1"/>
            <a:r>
              <a:rPr lang="zh-TW" altLang="en-US" sz="2600" dirty="0"/>
              <a:t>放在線上的備份外，最好有一份備份後拔下做離線的資料保存</a:t>
            </a:r>
            <a:endParaRPr lang="en-US" altLang="zh-TW" sz="2600" dirty="0"/>
          </a:p>
          <a:p>
            <a:pPr lvl="1"/>
            <a:r>
              <a:rPr lang="zh-TW" altLang="en-US" sz="2600" dirty="0"/>
              <a:t>可每學期做一次備份</a:t>
            </a:r>
            <a:endParaRPr lang="en-US" altLang="zh-TW" dirty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81004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案例</a:t>
            </a:r>
            <a:r>
              <a:rPr lang="en-US" altLang="zh-TW" dirty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</a:t>
            </a:r>
            <a:r>
              <a:rPr lang="zh-TW" altLang="en-US" dirty="0"/>
              <a:t>行政單位公文、報部資料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公文及報部等資料</a:t>
            </a:r>
            <a:endParaRPr lang="en-US" altLang="zh-TW" dirty="0"/>
          </a:p>
          <a:p>
            <a:pPr lvl="1"/>
            <a:r>
              <a:rPr lang="zh-TW" altLang="en-US" dirty="0"/>
              <a:t>是否有個資等機密性或敏感資料，若有則要加密保護</a:t>
            </a:r>
            <a:r>
              <a:rPr lang="en-US" altLang="zh-TW" dirty="0"/>
              <a:t>(</a:t>
            </a:r>
            <a:r>
              <a:rPr lang="zh-TW" altLang="en-US" dirty="0"/>
              <a:t>如</a:t>
            </a:r>
            <a:r>
              <a:rPr lang="en-US" altLang="zh-TW" dirty="0"/>
              <a:t>word</a:t>
            </a:r>
            <a:r>
              <a:rPr lang="zh-TW" altLang="en-US" dirty="0"/>
              <a:t>加密</a:t>
            </a:r>
            <a:r>
              <a:rPr lang="en-US" altLang="zh-TW" dirty="0"/>
              <a:t>,7zip</a:t>
            </a:r>
            <a:r>
              <a:rPr lang="zh-TW" altLang="en-US" dirty="0"/>
              <a:t>壓縮加密</a:t>
            </a:r>
            <a:r>
              <a:rPr lang="en-US" altLang="zh-TW" dirty="0"/>
              <a:t>)</a:t>
            </a:r>
          </a:p>
          <a:p>
            <a:pPr lvl="1"/>
            <a:r>
              <a:rPr lang="zh-TW" altLang="en-US" dirty="0"/>
              <a:t>資料用隨身碟或隨身硬碟儲存後，拔下放置於安全的地方</a:t>
            </a:r>
            <a:endParaRPr lang="en-US" altLang="zh-TW" dirty="0"/>
          </a:p>
          <a:p>
            <a:pPr lvl="1"/>
            <a:r>
              <a:rPr lang="zh-TW" altLang="en-US" dirty="0"/>
              <a:t>有新或更新資料時就要做備份</a:t>
            </a:r>
            <a:endParaRPr lang="en-US" altLang="zh-TW" dirty="0"/>
          </a:p>
          <a:p>
            <a:r>
              <a:rPr lang="zh-TW" altLang="en-US" dirty="0"/>
              <a:t>活動照片、錄影等可公開的資料</a:t>
            </a:r>
            <a:endParaRPr lang="en-US" altLang="zh-TW" dirty="0"/>
          </a:p>
          <a:p>
            <a:pPr lvl="1"/>
            <a:r>
              <a:rPr lang="zh-TW" altLang="en-US" dirty="0"/>
              <a:t>可不用加密保護</a:t>
            </a:r>
            <a:endParaRPr lang="en-US" altLang="zh-TW" dirty="0"/>
          </a:p>
          <a:p>
            <a:pPr lvl="1"/>
            <a:r>
              <a:rPr lang="zh-TW" altLang="en-US" dirty="0"/>
              <a:t>放在線上的備份外，最好有一份備份後拔下做離線的資料保存</a:t>
            </a:r>
            <a:endParaRPr lang="en-US" altLang="zh-TW" dirty="0"/>
          </a:p>
          <a:p>
            <a:pPr lvl="1"/>
            <a:r>
              <a:rPr lang="zh-TW" altLang="en-US" dirty="0"/>
              <a:t>可於活動結案後做備份</a:t>
            </a:r>
            <a:endParaRPr lang="en-US" altLang="zh-TW" dirty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8720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案例</a:t>
            </a:r>
            <a:r>
              <a:rPr lang="en-US" altLang="zh-TW" dirty="0"/>
              <a:t>(</a:t>
            </a:r>
            <a:r>
              <a:rPr lang="zh-TW" altLang="en-US" dirty="0"/>
              <a:t>三</a:t>
            </a:r>
            <a:r>
              <a:rPr lang="en-US" altLang="zh-TW" dirty="0"/>
              <a:t>)</a:t>
            </a:r>
            <a:r>
              <a:rPr lang="zh-TW" altLang="en-US" dirty="0"/>
              <a:t>教師研究資料、文件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教師研究資料、文件</a:t>
            </a:r>
            <a:endParaRPr lang="en-US" altLang="zh-TW" dirty="0"/>
          </a:p>
          <a:p>
            <a:pPr lvl="1"/>
            <a:r>
              <a:rPr lang="zh-TW" altLang="en-US" dirty="0"/>
              <a:t>要加密保護</a:t>
            </a:r>
            <a:endParaRPr lang="en-US" altLang="zh-TW" dirty="0"/>
          </a:p>
          <a:p>
            <a:pPr lvl="1"/>
            <a:r>
              <a:rPr lang="zh-TW" altLang="en-US" dirty="0"/>
              <a:t>用隨身碟或隨身硬碟儲存後，拔下放置於安全的地方</a:t>
            </a:r>
            <a:endParaRPr lang="en-US" altLang="zh-TW" dirty="0"/>
          </a:p>
          <a:p>
            <a:pPr lvl="1"/>
            <a:r>
              <a:rPr lang="zh-TW" altLang="en-US" dirty="0"/>
              <a:t>有新或更新資料時就要做備份</a:t>
            </a:r>
            <a:endParaRPr lang="en-US" altLang="zh-TW" dirty="0"/>
          </a:p>
          <a:p>
            <a:r>
              <a:rPr lang="zh-TW" altLang="en-US" dirty="0"/>
              <a:t>課程授課的簡報、課程內容簡介等公開資料</a:t>
            </a:r>
            <a:endParaRPr lang="en-US" altLang="zh-TW" dirty="0"/>
          </a:p>
          <a:p>
            <a:pPr lvl="1"/>
            <a:r>
              <a:rPr lang="zh-TW" altLang="en-US" dirty="0"/>
              <a:t>可不用加密保護</a:t>
            </a:r>
            <a:endParaRPr lang="en-US" altLang="zh-TW" dirty="0"/>
          </a:p>
          <a:p>
            <a:pPr lvl="1"/>
            <a:r>
              <a:rPr lang="zh-TW" altLang="en-US" dirty="0"/>
              <a:t>放在線上的備份外，最好有一份備份後拔下做離線的資料保存</a:t>
            </a:r>
            <a:endParaRPr lang="en-US" altLang="zh-TW" dirty="0"/>
          </a:p>
          <a:p>
            <a:pPr lvl="1"/>
            <a:r>
              <a:rPr lang="zh-TW" altLang="en-US" dirty="0"/>
              <a:t>有新或更新資料時就要做備份</a:t>
            </a:r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80022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案例</a:t>
            </a:r>
            <a:r>
              <a:rPr lang="en-US" altLang="zh-TW" dirty="0"/>
              <a:t>(</a:t>
            </a:r>
            <a:r>
              <a:rPr lang="zh-TW" altLang="en-US" dirty="0"/>
              <a:t>四</a:t>
            </a:r>
            <a:r>
              <a:rPr lang="en-US" altLang="zh-TW" dirty="0"/>
              <a:t>)</a:t>
            </a:r>
            <a:r>
              <a:rPr lang="zh-TW" altLang="en-US" dirty="0"/>
              <a:t>個人證件、證照資料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個人的身份證、護照、論文、重要報告、專題</a:t>
            </a:r>
            <a:endParaRPr lang="en-US" altLang="zh-TW" dirty="0"/>
          </a:p>
          <a:p>
            <a:pPr lvl="1"/>
            <a:r>
              <a:rPr lang="zh-TW" altLang="en-US" dirty="0"/>
              <a:t>要加密保護</a:t>
            </a:r>
            <a:endParaRPr lang="en-US" altLang="zh-TW" dirty="0"/>
          </a:p>
          <a:p>
            <a:pPr lvl="1"/>
            <a:r>
              <a:rPr lang="zh-TW" altLang="en-US" dirty="0"/>
              <a:t>用隨身碟或隨身硬碟儲存後，拔下放置於安全的地方</a:t>
            </a:r>
            <a:endParaRPr lang="en-US" altLang="zh-TW" dirty="0"/>
          </a:p>
          <a:p>
            <a:pPr lvl="1"/>
            <a:r>
              <a:rPr lang="zh-TW" altLang="en-US" dirty="0"/>
              <a:t>有新或更新資料時就要做備份</a:t>
            </a:r>
            <a:endParaRPr lang="en-US" altLang="zh-TW" dirty="0"/>
          </a:p>
          <a:p>
            <a:r>
              <a:rPr lang="zh-TW" altLang="en-US" dirty="0"/>
              <a:t>一般平時作業及報告</a:t>
            </a:r>
            <a:endParaRPr lang="en-US" altLang="zh-TW" dirty="0"/>
          </a:p>
          <a:p>
            <a:pPr lvl="1"/>
            <a:r>
              <a:rPr lang="zh-TW" altLang="en-US" dirty="0"/>
              <a:t>可不用加密保護</a:t>
            </a:r>
            <a:endParaRPr lang="en-US" altLang="zh-TW" dirty="0"/>
          </a:p>
          <a:p>
            <a:pPr lvl="1"/>
            <a:r>
              <a:rPr lang="zh-TW" altLang="en-US" dirty="0"/>
              <a:t>放在線上的備份外，最好有一份備份後拔下做離線的資料保存</a:t>
            </a:r>
            <a:endParaRPr lang="en-US" altLang="zh-TW" dirty="0"/>
          </a:p>
          <a:p>
            <a:pPr lvl="1"/>
            <a:r>
              <a:rPr lang="zh-TW" altLang="en-US" dirty="0"/>
              <a:t>有新或更新資料時就要做備份</a:t>
            </a:r>
            <a:endParaRPr lang="en-US" altLang="zh-TW" dirty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4767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備份演練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外接式碟</a:t>
            </a:r>
            <a:endParaRPr lang="en-US" altLang="zh-TW" dirty="0"/>
          </a:p>
          <a:p>
            <a:r>
              <a:rPr lang="zh-TW" altLang="en-US" dirty="0"/>
              <a:t>常見的網路硬碟</a:t>
            </a:r>
            <a:r>
              <a:rPr lang="en-US" altLang="zh-TW" dirty="0"/>
              <a:t>—Google</a:t>
            </a:r>
            <a:r>
              <a:rPr lang="zh-TW" altLang="en-US" dirty="0"/>
              <a:t>為例</a:t>
            </a:r>
            <a:endParaRPr lang="en-US" altLang="zh-TW" dirty="0">
              <a:hlinkClick r:id="rId2"/>
            </a:endParaRPr>
          </a:p>
          <a:p>
            <a:pPr lvl="1"/>
            <a:r>
              <a:rPr lang="en-US" altLang="zh-TW" dirty="0">
                <a:hlinkClick r:id="rId2"/>
              </a:rPr>
              <a:t>https://www.google.com/intl/zh-TW/drive/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pPr lvl="1"/>
            <a:r>
              <a:rPr lang="zh-TW" altLang="en-US" dirty="0">
                <a:solidFill>
                  <a:srgbClr val="FF0000"/>
                </a:solidFill>
              </a:rPr>
              <a:t>注意</a:t>
            </a:r>
            <a:r>
              <a:rPr lang="en-US" altLang="zh-TW" dirty="0">
                <a:solidFill>
                  <a:srgbClr val="FF0000"/>
                </a:solidFill>
              </a:rPr>
              <a:t>:</a:t>
            </a:r>
          </a:p>
          <a:p>
            <a:pPr lvl="2"/>
            <a:r>
              <a:rPr lang="zh-TW" altLang="en-US">
                <a:solidFill>
                  <a:srgbClr val="FF0000"/>
                </a:solidFill>
              </a:rPr>
              <a:t>重要檔案或研究資料若</a:t>
            </a:r>
            <a:r>
              <a:rPr lang="zh-TW" altLang="en-US" dirty="0">
                <a:solidFill>
                  <a:srgbClr val="FF0000"/>
                </a:solidFill>
              </a:rPr>
              <a:t>放在</a:t>
            </a:r>
            <a:r>
              <a:rPr lang="zh-TW" altLang="en-US">
                <a:solidFill>
                  <a:srgbClr val="FF0000"/>
                </a:solidFill>
              </a:rPr>
              <a:t>網路上，檔案</a:t>
            </a:r>
            <a:r>
              <a:rPr lang="zh-TW" altLang="en-US" dirty="0">
                <a:solidFill>
                  <a:srgbClr val="FF0000"/>
                </a:solidFill>
              </a:rPr>
              <a:t>有可能被盜或被</a:t>
            </a:r>
            <a:r>
              <a:rPr lang="zh-TW" altLang="en-US">
                <a:solidFill>
                  <a:srgbClr val="FF0000"/>
                </a:solidFill>
              </a:rPr>
              <a:t>偷看，使前</a:t>
            </a:r>
            <a:r>
              <a:rPr lang="zh-TW" altLang="en-US" dirty="0">
                <a:solidFill>
                  <a:srgbClr val="FF0000"/>
                </a:solidFill>
              </a:rPr>
              <a:t>一定要詳閱</a:t>
            </a:r>
            <a:r>
              <a:rPr lang="zh-TW" altLang="en-US">
                <a:solidFill>
                  <a:srgbClr val="FF0000"/>
                </a:solidFill>
              </a:rPr>
              <a:t>使用規則。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050" y="3140968"/>
            <a:ext cx="52959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5600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小心再小心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備份要儲存在不同的儲存媒體</a:t>
            </a:r>
            <a:endParaRPr lang="en-US" altLang="zh-TW" dirty="0"/>
          </a:p>
          <a:p>
            <a:pPr lvl="1"/>
            <a:r>
              <a:rPr lang="zh-TW" altLang="en-US" dirty="0"/>
              <a:t>隨身碟、隨身硬碟、光碟、網路硬碟等</a:t>
            </a:r>
            <a:endParaRPr lang="en-US" altLang="zh-TW" dirty="0"/>
          </a:p>
          <a:p>
            <a:r>
              <a:rPr lang="zh-TW" altLang="en-US" dirty="0"/>
              <a:t>備份在不同的地方</a:t>
            </a:r>
            <a:endParaRPr lang="en-US" altLang="zh-TW" dirty="0"/>
          </a:p>
          <a:p>
            <a:pPr lvl="1"/>
            <a:r>
              <a:rPr lang="zh-TW" altLang="en-US" dirty="0"/>
              <a:t>家裡、宿舍、網路硬碟等</a:t>
            </a:r>
            <a:endParaRPr lang="en-US" altLang="zh-TW" dirty="0"/>
          </a:p>
          <a:p>
            <a:r>
              <a:rPr lang="zh-TW" altLang="en-US" dirty="0"/>
              <a:t>離線很重要</a:t>
            </a:r>
            <a:endParaRPr lang="en-US" altLang="zh-TW" dirty="0"/>
          </a:p>
          <a:p>
            <a:pPr lvl="1"/>
            <a:r>
              <a:rPr lang="zh-TW" altLang="en-US" dirty="0"/>
              <a:t>防止被勃索軟體加密</a:t>
            </a:r>
            <a:endParaRPr lang="en-US" altLang="zh-TW" dirty="0"/>
          </a:p>
          <a:p>
            <a:r>
              <a:rPr lang="zh-TW" altLang="en-US" dirty="0"/>
              <a:t>重要的資料要加密保護</a:t>
            </a:r>
            <a:endParaRPr lang="en-US" altLang="zh-TW" dirty="0"/>
          </a:p>
          <a:p>
            <a:pPr lvl="1"/>
            <a:r>
              <a:rPr lang="zh-TW" altLang="en-US" dirty="0"/>
              <a:t>要把密碼記（寫）起來，以免忘記而無法打開</a:t>
            </a:r>
            <a:endParaRPr lang="en-US" altLang="zh-TW" dirty="0"/>
          </a:p>
          <a:p>
            <a:r>
              <a:rPr lang="zh-TW" altLang="en-US" dirty="0"/>
              <a:t>抽看備份的資料是否能正常打開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20223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備份原由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事發狀況</a:t>
            </a:r>
            <a:endParaRPr lang="en-US" altLang="zh-TW" dirty="0"/>
          </a:p>
          <a:p>
            <a:pPr lvl="1"/>
            <a:r>
              <a:rPr lang="zh-TW" altLang="en-US" dirty="0"/>
              <a:t>我的檔案不小心誤刪、不見或損壞了怎麼辦？</a:t>
            </a:r>
            <a:endParaRPr lang="en-US" altLang="zh-TW" dirty="0"/>
          </a:p>
          <a:p>
            <a:pPr lvl="1"/>
            <a:r>
              <a:rPr lang="zh-TW" altLang="en-US" dirty="0"/>
              <a:t>我的檔案被勒索加密了怎麼辦？</a:t>
            </a:r>
            <a:endParaRPr lang="en-US" altLang="zh-TW" dirty="0"/>
          </a:p>
          <a:p>
            <a:pPr lvl="1"/>
            <a:r>
              <a:rPr lang="zh-TW" altLang="en-US" dirty="0"/>
              <a:t>我修改檔案改到亂掉了，想用之前的版本要如何做？</a:t>
            </a:r>
            <a:endParaRPr lang="en-US" altLang="zh-TW" dirty="0"/>
          </a:p>
          <a:p>
            <a:r>
              <a:rPr lang="zh-TW" altLang="en-US" dirty="0"/>
              <a:t>以上的情況，若有做好備份，則可從備份的地方取得檔案還原，來解決問題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87948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資料的類型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文件</a:t>
            </a:r>
            <a:endParaRPr lang="en-US" altLang="zh-TW" dirty="0"/>
          </a:p>
          <a:p>
            <a:r>
              <a:rPr lang="zh-TW" altLang="en-US" dirty="0"/>
              <a:t>圖片</a:t>
            </a:r>
            <a:endParaRPr lang="en-US" altLang="zh-TW" dirty="0"/>
          </a:p>
          <a:p>
            <a:r>
              <a:rPr lang="zh-TW" altLang="en-US" dirty="0"/>
              <a:t>影片</a:t>
            </a:r>
            <a:endParaRPr lang="en-US" altLang="zh-TW" dirty="0"/>
          </a:p>
          <a:p>
            <a:r>
              <a:rPr lang="zh-TW" altLang="en-US" dirty="0"/>
              <a:t>聲音</a:t>
            </a:r>
            <a:endParaRPr lang="en-US" altLang="zh-TW" dirty="0"/>
          </a:p>
          <a:p>
            <a:r>
              <a:rPr lang="zh-TW" altLang="en-US" dirty="0"/>
              <a:t>資料庫</a:t>
            </a:r>
            <a:endParaRPr lang="en-US" altLang="zh-TW" dirty="0"/>
          </a:p>
          <a:p>
            <a:r>
              <a:rPr lang="zh-TW" altLang="en-US" dirty="0"/>
              <a:t>程式</a:t>
            </a:r>
            <a:endParaRPr lang="en-US" altLang="zh-TW" dirty="0"/>
          </a:p>
          <a:p>
            <a:r>
              <a:rPr lang="zh-TW" altLang="en-US"/>
              <a:t>．．．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78512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備份的頻率和次數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依資料的重要性</a:t>
            </a:r>
            <a:endParaRPr lang="en-US" altLang="zh-TW" dirty="0"/>
          </a:p>
          <a:p>
            <a:pPr lvl="1"/>
            <a:r>
              <a:rPr lang="zh-TW" altLang="en-US" dirty="0"/>
              <a:t>學院、系辦資料、文件</a:t>
            </a:r>
            <a:r>
              <a:rPr lang="en-US" altLang="zh-TW" dirty="0"/>
              <a:t>…</a:t>
            </a:r>
          </a:p>
          <a:p>
            <a:pPr lvl="1"/>
            <a:r>
              <a:rPr lang="zh-TW" altLang="en-US" dirty="0"/>
              <a:t>行政單位公文、報部資料</a:t>
            </a:r>
            <a:r>
              <a:rPr lang="en-US" altLang="zh-TW" dirty="0"/>
              <a:t>…</a:t>
            </a:r>
          </a:p>
          <a:p>
            <a:pPr lvl="1"/>
            <a:r>
              <a:rPr lang="zh-TW" altLang="en-US" dirty="0"/>
              <a:t>教師研究資料、文件</a:t>
            </a:r>
            <a:r>
              <a:rPr lang="en-US" altLang="zh-TW" dirty="0"/>
              <a:t>…</a:t>
            </a:r>
          </a:p>
          <a:p>
            <a:pPr lvl="1"/>
            <a:r>
              <a:rPr lang="zh-TW" altLang="en-US" dirty="0"/>
              <a:t>個人證件、證照資料</a:t>
            </a:r>
            <a:r>
              <a:rPr lang="en-US" altLang="zh-TW" dirty="0"/>
              <a:t>…</a:t>
            </a:r>
          </a:p>
          <a:p>
            <a:r>
              <a:rPr lang="zh-TW" altLang="en-US" dirty="0"/>
              <a:t>依資料的異動頻率</a:t>
            </a:r>
            <a:endParaRPr lang="en-US" altLang="zh-TW" dirty="0"/>
          </a:p>
          <a:p>
            <a:pPr lvl="1"/>
            <a:r>
              <a:rPr lang="zh-TW" altLang="en-US" dirty="0"/>
              <a:t>日、週、月、季、年異動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訂定備份週期</a:t>
            </a:r>
            <a:r>
              <a:rPr lang="en-US" altLang="zh-TW" dirty="0"/>
              <a:t>—</a:t>
            </a:r>
            <a:r>
              <a:rPr lang="zh-TW" altLang="en-US" dirty="0"/>
              <a:t>每年、每月、每週、每日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92379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備份媒體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光碟</a:t>
            </a:r>
            <a:r>
              <a:rPr lang="en-US" altLang="zh-TW" dirty="0"/>
              <a:t>(CD</a:t>
            </a:r>
            <a:r>
              <a:rPr lang="zh-TW" altLang="en-US" dirty="0"/>
              <a:t>、</a:t>
            </a:r>
            <a:r>
              <a:rPr lang="en-US" altLang="zh-TW" dirty="0"/>
              <a:t>DVD</a:t>
            </a:r>
            <a:r>
              <a:rPr lang="zh-TW" altLang="en-US" dirty="0"/>
              <a:t>、藍光</a:t>
            </a:r>
            <a:r>
              <a:rPr lang="en-US" altLang="zh-TW" dirty="0"/>
              <a:t>…)</a:t>
            </a:r>
          </a:p>
          <a:p>
            <a:r>
              <a:rPr lang="zh-TW" altLang="en-US" dirty="0"/>
              <a:t>外接式硬碟</a:t>
            </a:r>
            <a:r>
              <a:rPr lang="en-US" altLang="zh-TW" dirty="0"/>
              <a:t>(</a:t>
            </a:r>
            <a:r>
              <a:rPr lang="zh-TW" altLang="en-US" dirty="0"/>
              <a:t>傳統硬碟、</a:t>
            </a:r>
            <a:r>
              <a:rPr lang="en-US" altLang="zh-TW" dirty="0"/>
              <a:t>SSD…)</a:t>
            </a:r>
          </a:p>
          <a:p>
            <a:r>
              <a:rPr lang="zh-TW" altLang="en-US" dirty="0"/>
              <a:t>隨身碟</a:t>
            </a:r>
            <a:r>
              <a:rPr lang="en-US" altLang="zh-TW" dirty="0"/>
              <a:t>(USB</a:t>
            </a:r>
            <a:r>
              <a:rPr lang="zh-TW" altLang="en-US" dirty="0"/>
              <a:t>隨身碟、</a:t>
            </a:r>
            <a:r>
              <a:rPr lang="en-US" altLang="zh-TW" dirty="0"/>
              <a:t>MicroSD…)</a:t>
            </a:r>
          </a:p>
          <a:p>
            <a:r>
              <a:rPr lang="zh-TW" altLang="en-US" dirty="0"/>
              <a:t>雲端硬碟</a:t>
            </a:r>
            <a:r>
              <a:rPr lang="en-US" altLang="zh-TW" dirty="0"/>
              <a:t>(Google</a:t>
            </a:r>
            <a:r>
              <a:rPr lang="zh-TW" altLang="en-US" dirty="0"/>
              <a:t>、</a:t>
            </a:r>
            <a:r>
              <a:rPr lang="en-US" altLang="zh-TW" dirty="0"/>
              <a:t>Microsoft</a:t>
            </a:r>
            <a:r>
              <a:rPr lang="zh-TW" altLang="en-US" dirty="0"/>
              <a:t>、</a:t>
            </a:r>
            <a:r>
              <a:rPr lang="en-US" altLang="zh-TW" dirty="0"/>
              <a:t>Dropbox…)</a:t>
            </a:r>
          </a:p>
          <a:p>
            <a:r>
              <a:rPr lang="zh-TW" altLang="en-US" dirty="0"/>
              <a:t>磁碟陣列</a:t>
            </a:r>
            <a:r>
              <a:rPr lang="en-US" altLang="zh-TW" dirty="0"/>
              <a:t>(Synology</a:t>
            </a:r>
            <a:r>
              <a:rPr lang="zh-TW" altLang="en-US" dirty="0"/>
              <a:t>、</a:t>
            </a:r>
            <a:r>
              <a:rPr lang="en-US" altLang="zh-TW" dirty="0"/>
              <a:t>QNAP…)</a:t>
            </a:r>
          </a:p>
        </p:txBody>
      </p:sp>
    </p:spTree>
    <p:extLst>
      <p:ext uri="{BB962C8B-B14F-4D97-AF65-F5344CB8AC3E}">
        <p14:creationId xmlns:p14="http://schemas.microsoft.com/office/powerpoint/2010/main" val="3568834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各種備份媒體優缺點（一）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光碟</a:t>
            </a:r>
            <a:r>
              <a:rPr lang="en-US" altLang="zh-TW" dirty="0"/>
              <a:t>(CD</a:t>
            </a:r>
            <a:r>
              <a:rPr lang="zh-TW" altLang="en-US" dirty="0"/>
              <a:t>、</a:t>
            </a:r>
            <a:r>
              <a:rPr lang="en-US" altLang="zh-TW" dirty="0"/>
              <a:t>DVD</a:t>
            </a:r>
            <a:r>
              <a:rPr lang="zh-TW" altLang="en-US" dirty="0"/>
              <a:t>、藍光</a:t>
            </a:r>
            <a:r>
              <a:rPr lang="en-US" altLang="zh-TW" dirty="0"/>
              <a:t>…)</a:t>
            </a:r>
          </a:p>
          <a:p>
            <a:pPr lvl="1"/>
            <a:r>
              <a:rPr lang="zh-TW" altLang="en-US" dirty="0"/>
              <a:t>優點：資料不容易被修改</a:t>
            </a:r>
            <a:endParaRPr lang="en-US" altLang="zh-TW" dirty="0"/>
          </a:p>
          <a:p>
            <a:pPr lvl="1"/>
            <a:r>
              <a:rPr lang="zh-TW" altLang="en-US" dirty="0"/>
              <a:t>缺點：因刮傷、變形、塗層材料衰退等原因無法讀取</a:t>
            </a:r>
            <a:endParaRPr lang="en-US" altLang="zh-TW" dirty="0"/>
          </a:p>
          <a:p>
            <a:r>
              <a:rPr lang="zh-TW" altLang="en-US" dirty="0"/>
              <a:t>外接式硬碟</a:t>
            </a:r>
            <a:r>
              <a:rPr lang="en-US" altLang="zh-TW" dirty="0"/>
              <a:t>(</a:t>
            </a:r>
            <a:r>
              <a:rPr lang="zh-TW" altLang="en-US" dirty="0"/>
              <a:t>傳統硬碟、</a:t>
            </a:r>
            <a:r>
              <a:rPr lang="en-US" altLang="zh-TW" dirty="0"/>
              <a:t>SSD…)</a:t>
            </a:r>
          </a:p>
          <a:p>
            <a:pPr lvl="1"/>
            <a:r>
              <a:rPr lang="zh-TW" altLang="en-US" dirty="0"/>
              <a:t>傳統硬碟及ＳＳＤ優點：攜帶及放置容易</a:t>
            </a:r>
            <a:endParaRPr lang="en-US" altLang="zh-TW" dirty="0"/>
          </a:p>
          <a:p>
            <a:pPr lvl="1"/>
            <a:r>
              <a:rPr lang="zh-TW" altLang="en-US" dirty="0"/>
              <a:t>傳統硬碟缺點：壞軌、摔壞、受強力磁鐵而無法讀取</a:t>
            </a:r>
            <a:endParaRPr lang="en-US" altLang="zh-TW" dirty="0"/>
          </a:p>
          <a:p>
            <a:pPr lvl="1"/>
            <a:r>
              <a:rPr lang="zh-TW" altLang="en-US" dirty="0"/>
              <a:t>ＳＳＤ缺點：電子零件耗損、過熱等因素損壞</a:t>
            </a:r>
            <a:endParaRPr lang="en-US" altLang="zh-TW" dirty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0244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各種備份媒體優缺點（二）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隨身碟</a:t>
            </a:r>
            <a:r>
              <a:rPr lang="en-US" altLang="zh-TW" dirty="0"/>
              <a:t>(USB</a:t>
            </a:r>
            <a:r>
              <a:rPr lang="zh-TW" altLang="en-US" dirty="0"/>
              <a:t>隨身碟、</a:t>
            </a:r>
            <a:r>
              <a:rPr lang="en-US" altLang="zh-TW" dirty="0"/>
              <a:t>MicroSD…)</a:t>
            </a:r>
          </a:p>
          <a:p>
            <a:pPr lvl="1"/>
            <a:r>
              <a:rPr lang="zh-TW" altLang="en-US" dirty="0"/>
              <a:t>優點：體積小</a:t>
            </a:r>
            <a:endParaRPr lang="en-US" altLang="zh-TW" dirty="0"/>
          </a:p>
          <a:p>
            <a:pPr lvl="1"/>
            <a:r>
              <a:rPr lang="zh-TW" altLang="en-US" dirty="0"/>
              <a:t>缺點：過熱、電子零件耗損、壓壞、遺失</a:t>
            </a:r>
            <a:endParaRPr lang="en-US" altLang="zh-TW" dirty="0"/>
          </a:p>
          <a:p>
            <a:r>
              <a:rPr lang="zh-TW" altLang="en-US" dirty="0"/>
              <a:t>雲端硬碟</a:t>
            </a:r>
            <a:r>
              <a:rPr lang="en-US" altLang="zh-TW" dirty="0"/>
              <a:t>(Google</a:t>
            </a:r>
            <a:r>
              <a:rPr lang="zh-TW" altLang="en-US" dirty="0"/>
              <a:t>、</a:t>
            </a:r>
            <a:r>
              <a:rPr lang="en-US" altLang="zh-TW" dirty="0"/>
              <a:t>Microsoft</a:t>
            </a:r>
            <a:r>
              <a:rPr lang="zh-TW" altLang="en-US" dirty="0"/>
              <a:t>、</a:t>
            </a:r>
            <a:r>
              <a:rPr lang="en-US" altLang="zh-TW" dirty="0"/>
              <a:t>Dropbox…)</a:t>
            </a:r>
          </a:p>
          <a:p>
            <a:pPr lvl="1"/>
            <a:r>
              <a:rPr lang="zh-TW" altLang="en-US" dirty="0"/>
              <a:t>優點：可做異地備份</a:t>
            </a:r>
            <a:endParaRPr lang="en-US" altLang="zh-TW" dirty="0"/>
          </a:p>
          <a:p>
            <a:pPr lvl="1"/>
            <a:r>
              <a:rPr lang="zh-TW" altLang="en-US" dirty="0"/>
              <a:t>缺點：重要檔案若放在網路上的檔案有可能被盜或被偷看</a:t>
            </a:r>
            <a:endParaRPr lang="en-US" altLang="zh-TW" dirty="0"/>
          </a:p>
          <a:p>
            <a:r>
              <a:rPr lang="zh-TW" altLang="en-US" dirty="0"/>
              <a:t>磁碟陣列</a:t>
            </a:r>
            <a:r>
              <a:rPr lang="en-US" altLang="zh-TW" dirty="0"/>
              <a:t>(Synology</a:t>
            </a:r>
            <a:r>
              <a:rPr lang="zh-TW" altLang="en-US" dirty="0"/>
              <a:t>、</a:t>
            </a:r>
            <a:r>
              <a:rPr lang="en-US" altLang="zh-TW" dirty="0"/>
              <a:t>QNAP…)</a:t>
            </a:r>
          </a:p>
          <a:p>
            <a:pPr lvl="1"/>
            <a:r>
              <a:rPr lang="zh-TW" altLang="en-US" dirty="0"/>
              <a:t>優點：容量相對比較大</a:t>
            </a:r>
            <a:endParaRPr lang="en-US" altLang="zh-TW" dirty="0"/>
          </a:p>
          <a:p>
            <a:pPr lvl="1"/>
            <a:r>
              <a:rPr lang="zh-TW" altLang="en-US" dirty="0"/>
              <a:t>缺點：壞軌、硬體故障無法連線、不容易攜帶</a:t>
            </a:r>
          </a:p>
        </p:txBody>
      </p:sp>
    </p:spTree>
    <p:extLst>
      <p:ext uri="{BB962C8B-B14F-4D97-AF65-F5344CB8AC3E}">
        <p14:creationId xmlns:p14="http://schemas.microsoft.com/office/powerpoint/2010/main" val="4247263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常見的儲存媒體</a:t>
            </a:r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1412776"/>
            <a:ext cx="1944216" cy="79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944416"/>
            <a:ext cx="1979136" cy="3191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1412776"/>
            <a:ext cx="886594" cy="674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412776"/>
            <a:ext cx="1128749" cy="1516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929533"/>
            <a:ext cx="206692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358" y="3077327"/>
            <a:ext cx="3733800" cy="298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395300"/>
            <a:ext cx="1524499" cy="1444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379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要加密保護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用</a:t>
            </a:r>
            <a:r>
              <a:rPr lang="en-US" altLang="zh-TW" dirty="0"/>
              <a:t>word</a:t>
            </a:r>
            <a:r>
              <a:rPr lang="zh-TW" altLang="en-US" dirty="0"/>
              <a:t>、</a:t>
            </a:r>
            <a:r>
              <a:rPr lang="en-US" altLang="zh-TW" dirty="0" err="1"/>
              <a:t>exce</a:t>
            </a:r>
            <a:r>
              <a:rPr lang="en-US" altLang="zh-TW" dirty="0"/>
              <a:t>…</a:t>
            </a:r>
            <a:r>
              <a:rPr lang="zh-TW" altLang="en-US" dirty="0"/>
              <a:t>內建的加密保護。</a:t>
            </a:r>
            <a:endParaRPr lang="en-US" altLang="zh-TW" dirty="0"/>
          </a:p>
          <a:p>
            <a:r>
              <a:rPr lang="zh-TW" altLang="en-US" dirty="0"/>
              <a:t>用壓縮軟體例如</a:t>
            </a:r>
            <a:r>
              <a:rPr lang="en-US" altLang="zh-TW" dirty="0"/>
              <a:t>zip</a:t>
            </a:r>
            <a:r>
              <a:rPr lang="zh-TW" altLang="en-US" dirty="0"/>
              <a:t> 、 </a:t>
            </a:r>
            <a:r>
              <a:rPr lang="en-US" altLang="zh-TW" dirty="0"/>
              <a:t>7zip</a:t>
            </a:r>
            <a:r>
              <a:rPr lang="zh-TW" altLang="en-US" dirty="0"/>
              <a:t>、</a:t>
            </a:r>
            <a:r>
              <a:rPr lang="en-US" altLang="zh-TW" dirty="0" err="1"/>
              <a:t>Winrar</a:t>
            </a:r>
            <a:r>
              <a:rPr lang="zh-TW" altLang="en-US" dirty="0"/>
              <a:t>等做加密保護。</a:t>
            </a:r>
            <a:endParaRPr lang="en-US" altLang="zh-TW" dirty="0"/>
          </a:p>
          <a:p>
            <a:endParaRPr lang="en-US" altLang="zh-TW" dirty="0"/>
          </a:p>
          <a:p>
            <a:pPr marL="0" indent="0">
              <a:buNone/>
            </a:pPr>
            <a:r>
              <a:rPr lang="zh-TW" altLang="en-US" dirty="0">
                <a:solidFill>
                  <a:srgbClr val="FF0000"/>
                </a:solidFill>
              </a:rPr>
              <a:t>注意：密碼要寫在簿子或用其他方法記好，以免無法打開。</a:t>
            </a:r>
          </a:p>
        </p:txBody>
      </p:sp>
    </p:spTree>
    <p:extLst>
      <p:ext uri="{BB962C8B-B14F-4D97-AF65-F5344CB8AC3E}">
        <p14:creationId xmlns:p14="http://schemas.microsoft.com/office/powerpoint/2010/main" val="3318822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行雲流水">
  <a:themeElements>
    <a:clrScheme name="行雲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行雲流水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华文行楷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明朝"/>
        <a:font script="Hang" typeface="HY견명조"/>
        <a:font script="Hans" typeface="华文行楷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行雲流水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30000"/>
              </a:schemeClr>
            </a:gs>
            <a:gs pos="50000">
              <a:schemeClr val="phClr">
                <a:tint val="45000"/>
                <a:satMod val="220000"/>
              </a:schemeClr>
            </a:gs>
            <a:gs pos="100000">
              <a:schemeClr val="phClr">
                <a:tint val="90000"/>
                <a:satMod val="13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200000"/>
              </a:schemeClr>
            </a:gs>
            <a:gs pos="50000">
              <a:schemeClr val="phClr">
                <a:tint val="100000"/>
                <a:shade val="60000"/>
                <a:hueMod val="100000"/>
                <a:satMod val="180000"/>
              </a:schemeClr>
            </a:gs>
            <a:gs pos="100000">
              <a:schemeClr val="phClr">
                <a:tint val="100000"/>
                <a:shade val="90000"/>
                <a:hueMod val="100000"/>
                <a:satMod val="2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50600">
              <a:schemeClr val="phClr">
                <a:alpha val="40000"/>
              </a:schemeClr>
            </a:glow>
          </a:effectLst>
        </a:effectStyle>
        <a:effectStyle>
          <a:effectLst>
            <a:glow rad="101600">
              <a:schemeClr val="phClr">
                <a:alpha val="60000"/>
              </a:schemeClr>
            </a:glow>
          </a:effectLst>
          <a:scene3d>
            <a:camera prst="isometricLeftDown" fov="0">
              <a:rot lat="0" lon="0" rev="0"/>
            </a:camera>
            <a:lightRig rig="harsh" dir="tl">
              <a:rot lat="0" lon="0" rev="14280000"/>
            </a:lightRig>
          </a:scene3d>
          <a:sp3d prstMaterial="flat">
            <a:bevelT w="38100" h="50800" prst="softRound"/>
          </a:sp3d>
        </a:effectStyle>
        <a:effectStyle>
          <a:effectLst>
            <a:glow>
              <a:schemeClr val="phClr"/>
            </a:glow>
          </a:effectLst>
          <a:scene3d>
            <a:camera prst="isometricLeftDown">
              <a:rot lat="0" lon="0" rev="0"/>
            </a:camera>
            <a:lightRig rig="harsh" dir="tl">
              <a:rot lat="0" lon="0" rev="1428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300000"/>
              </a:schemeClr>
            </a:gs>
            <a:gs pos="72000">
              <a:schemeClr val="phClr">
                <a:tint val="100000"/>
                <a:shade val="100000"/>
                <a:hueMod val="100000"/>
                <a:satMod val="100000"/>
              </a:schemeClr>
            </a:gs>
            <a:gs pos="81000">
              <a:schemeClr val="phClr">
                <a:tint val="98000"/>
                <a:shade val="100000"/>
                <a:hueMod val="100000"/>
                <a:satMod val="15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39000"/>
                <a:hueMod val="100000"/>
                <a:satMod val="150000"/>
              </a:schemeClr>
              <a:schemeClr val="phClr">
                <a:tint val="90000"/>
                <a:shade val="100000"/>
                <a:hueMod val="100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Calligraphy</Template>
  <TotalTime>20016</TotalTime>
  <Words>966</Words>
  <Application>Microsoft Office PowerPoint</Application>
  <PresentationFormat>如螢幕大小 (4:3)</PresentationFormat>
  <Paragraphs>114</Paragraphs>
  <Slides>15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3" baseType="lpstr">
      <vt:lpstr>华文行楷</vt:lpstr>
      <vt:lpstr>微軟正黑體</vt:lpstr>
      <vt:lpstr>新細明體</vt:lpstr>
      <vt:lpstr>Arial</vt:lpstr>
      <vt:lpstr>Calibri</vt:lpstr>
      <vt:lpstr>Cambria</vt:lpstr>
      <vt:lpstr>Wingdings 2</vt:lpstr>
      <vt:lpstr>行雲流水</vt:lpstr>
      <vt:lpstr>個人電腦資料備份與還原</vt:lpstr>
      <vt:lpstr>備份原由</vt:lpstr>
      <vt:lpstr>資料的類型</vt:lpstr>
      <vt:lpstr>備份的頻率和次數</vt:lpstr>
      <vt:lpstr>備份媒體</vt:lpstr>
      <vt:lpstr>各種備份媒體優缺點（一）</vt:lpstr>
      <vt:lpstr>各種備份媒體優缺點（二）</vt:lpstr>
      <vt:lpstr>常見的儲存媒體</vt:lpstr>
      <vt:lpstr>要加密保護</vt:lpstr>
      <vt:lpstr>案例(一)學院、系辦資料、文件</vt:lpstr>
      <vt:lpstr>案例(二)行政單位公文、報部資料</vt:lpstr>
      <vt:lpstr>案例(三)教師研究資料、文件</vt:lpstr>
      <vt:lpstr>案例(四)個人證件、證照資料</vt:lpstr>
      <vt:lpstr>備份演練</vt:lpstr>
      <vt:lpstr>小心再小心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資料備份</dc:title>
  <dc:creator>yclin</dc:creator>
  <cp:lastModifiedBy>user</cp:lastModifiedBy>
  <cp:revision>67</cp:revision>
  <dcterms:created xsi:type="dcterms:W3CDTF">2020-06-18T02:51:49Z</dcterms:created>
  <dcterms:modified xsi:type="dcterms:W3CDTF">2020-10-30T08:46:05Z</dcterms:modified>
</cp:coreProperties>
</file>