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84" r:id="rId3"/>
    <p:sldId id="257" r:id="rId4"/>
    <p:sldId id="259" r:id="rId5"/>
    <p:sldId id="258" r:id="rId6"/>
    <p:sldId id="287" r:id="rId7"/>
    <p:sldId id="288" r:id="rId8"/>
    <p:sldId id="285" r:id="rId9"/>
    <p:sldId id="265" r:id="rId10"/>
    <p:sldId id="262" r:id="rId11"/>
    <p:sldId id="263" r:id="rId12"/>
    <p:sldId id="264" r:id="rId13"/>
    <p:sldId id="266" r:id="rId14"/>
    <p:sldId id="276" r:id="rId15"/>
    <p:sldId id="289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E95B4-006E-4E17-8FBB-F65CEF156F4B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3D11C-C57E-47E0-9E8F-68100CCAC5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67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3D11C-C57E-47E0-9E8F-68100CCAC55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00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intl/zh-TW/driv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159768"/>
          </a:xfrm>
        </p:spPr>
        <p:txBody>
          <a:bodyPr/>
          <a:lstStyle/>
          <a:p>
            <a:r>
              <a:rPr lang="zh-TW" altLang="en-US" dirty="0"/>
              <a:t>個人電腦資料備份與還原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17732"/>
          </a:xfrm>
        </p:spPr>
        <p:txBody>
          <a:bodyPr/>
          <a:lstStyle/>
          <a:p>
            <a:r>
              <a:rPr lang="zh-TW" altLang="en-US" dirty="0"/>
              <a:t>教育訓練</a:t>
            </a:r>
          </a:p>
        </p:txBody>
      </p:sp>
    </p:spTree>
    <p:extLst>
      <p:ext uri="{BB962C8B-B14F-4D97-AF65-F5344CB8AC3E}">
        <p14:creationId xmlns:p14="http://schemas.microsoft.com/office/powerpoint/2010/main" val="60281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案例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學院、系辦資料、文件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2800" dirty="0"/>
              <a:t>教師、系辦、學生的聯絡資料</a:t>
            </a:r>
            <a:endParaRPr lang="en-US" altLang="zh-TW" sz="2800" dirty="0"/>
          </a:p>
          <a:p>
            <a:pPr lvl="1"/>
            <a:r>
              <a:rPr lang="zh-TW" altLang="en-US" sz="2400" dirty="0"/>
              <a:t>因為有個資的關係，所以在備份是要先將資料加密保護</a:t>
            </a:r>
            <a:endParaRPr lang="en-US" altLang="zh-TW" sz="2400" dirty="0"/>
          </a:p>
          <a:p>
            <a:pPr lvl="1"/>
            <a:r>
              <a:rPr lang="zh-TW" altLang="en-US" sz="2400" dirty="0"/>
              <a:t>將加密後的資料用隨身碟或隨身硬碟儲存後，拔下放置於安全的地方</a:t>
            </a:r>
            <a:endParaRPr lang="en-US" altLang="zh-TW" sz="2400" dirty="0"/>
          </a:p>
          <a:p>
            <a:pPr lvl="1"/>
            <a:r>
              <a:rPr lang="zh-TW" altLang="en-US" sz="2400" dirty="0"/>
              <a:t>當資料有更新時，就要再做一次備份並註記更新的時間</a:t>
            </a:r>
            <a:endParaRPr lang="en-US" altLang="zh-TW" sz="2400" dirty="0"/>
          </a:p>
          <a:p>
            <a:r>
              <a:rPr lang="zh-TW" altLang="en-US" sz="2800" dirty="0"/>
              <a:t>課表、課程大綱等公開資料</a:t>
            </a:r>
            <a:endParaRPr lang="en-US" altLang="zh-TW" sz="2800" dirty="0"/>
          </a:p>
          <a:p>
            <a:pPr lvl="1"/>
            <a:r>
              <a:rPr lang="zh-TW" altLang="en-US" sz="2400" dirty="0"/>
              <a:t>可不用加密保護</a:t>
            </a:r>
            <a:endParaRPr lang="en-US" altLang="zh-TW" dirty="0"/>
          </a:p>
          <a:p>
            <a:pPr lvl="1"/>
            <a:r>
              <a:rPr lang="zh-TW" altLang="en-US" sz="2600" dirty="0"/>
              <a:t>放在線上的備份外，最好有一份備份後拔下做離線的資料保存</a:t>
            </a:r>
            <a:endParaRPr lang="en-US" altLang="zh-TW" sz="2600" dirty="0"/>
          </a:p>
          <a:p>
            <a:pPr lvl="1"/>
            <a:r>
              <a:rPr lang="zh-TW" altLang="en-US" sz="2600" dirty="0"/>
              <a:t>可每學期做一次備份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100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案例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行政單位公文、報部資料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公文及報部等資料</a:t>
            </a:r>
            <a:endParaRPr lang="en-US" altLang="zh-TW" dirty="0"/>
          </a:p>
          <a:p>
            <a:pPr lvl="1"/>
            <a:r>
              <a:rPr lang="zh-TW" altLang="en-US" dirty="0"/>
              <a:t>是否有個資等機密性或敏感資料，若有則要加密保護</a:t>
            </a:r>
            <a:r>
              <a:rPr lang="en-US" altLang="zh-TW" dirty="0"/>
              <a:t>(</a:t>
            </a:r>
            <a:r>
              <a:rPr lang="zh-TW" altLang="en-US" dirty="0"/>
              <a:t>如</a:t>
            </a:r>
            <a:r>
              <a:rPr lang="en-US" altLang="zh-TW" dirty="0"/>
              <a:t>word</a:t>
            </a:r>
            <a:r>
              <a:rPr lang="zh-TW" altLang="en-US" dirty="0"/>
              <a:t>加密</a:t>
            </a:r>
            <a:r>
              <a:rPr lang="en-US" altLang="zh-TW" dirty="0"/>
              <a:t>,7zip</a:t>
            </a:r>
            <a:r>
              <a:rPr lang="zh-TW" altLang="en-US" dirty="0"/>
              <a:t>壓縮加密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資料用隨身碟或隨身硬碟儲存後，拔下放置於安全的地方</a:t>
            </a:r>
            <a:endParaRPr lang="en-US" altLang="zh-TW" dirty="0"/>
          </a:p>
          <a:p>
            <a:pPr lvl="1"/>
            <a:r>
              <a:rPr lang="zh-TW" altLang="en-US" dirty="0"/>
              <a:t>有新或更新資料時就要做備份</a:t>
            </a:r>
            <a:endParaRPr lang="en-US" altLang="zh-TW" dirty="0"/>
          </a:p>
          <a:p>
            <a:r>
              <a:rPr lang="zh-TW" altLang="en-US" dirty="0"/>
              <a:t>活動照片、錄影等可公開的資料</a:t>
            </a:r>
            <a:endParaRPr lang="en-US" altLang="zh-TW" dirty="0"/>
          </a:p>
          <a:p>
            <a:pPr lvl="1"/>
            <a:r>
              <a:rPr lang="zh-TW" altLang="en-US" dirty="0"/>
              <a:t>可不用加密保護</a:t>
            </a:r>
            <a:endParaRPr lang="en-US" altLang="zh-TW" dirty="0"/>
          </a:p>
          <a:p>
            <a:pPr lvl="1"/>
            <a:r>
              <a:rPr lang="zh-TW" altLang="en-US" dirty="0"/>
              <a:t>放在線上的備份外，最好有一份備份後拔下做離線的資料保存</a:t>
            </a:r>
            <a:endParaRPr lang="en-US" altLang="zh-TW" dirty="0"/>
          </a:p>
          <a:p>
            <a:pPr lvl="1"/>
            <a:r>
              <a:rPr lang="zh-TW" altLang="en-US" dirty="0"/>
              <a:t>可於活動結案後做備份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72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案例</a:t>
            </a: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教師研究資料、文件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教師研究資料、文件</a:t>
            </a:r>
            <a:endParaRPr lang="en-US" altLang="zh-TW" dirty="0"/>
          </a:p>
          <a:p>
            <a:pPr lvl="1"/>
            <a:r>
              <a:rPr lang="zh-TW" altLang="en-US" dirty="0"/>
              <a:t>要加密保護</a:t>
            </a:r>
            <a:endParaRPr lang="en-US" altLang="zh-TW" dirty="0"/>
          </a:p>
          <a:p>
            <a:pPr lvl="1"/>
            <a:r>
              <a:rPr lang="zh-TW" altLang="en-US" dirty="0"/>
              <a:t>用隨身碟或隨身硬碟儲存後，拔下放置於安全的地方</a:t>
            </a:r>
            <a:endParaRPr lang="en-US" altLang="zh-TW" dirty="0"/>
          </a:p>
          <a:p>
            <a:pPr lvl="1"/>
            <a:r>
              <a:rPr lang="zh-TW" altLang="en-US" dirty="0"/>
              <a:t>有新或更新資料時就要做備份</a:t>
            </a:r>
            <a:endParaRPr lang="en-US" altLang="zh-TW" dirty="0"/>
          </a:p>
          <a:p>
            <a:r>
              <a:rPr lang="zh-TW" altLang="en-US" dirty="0"/>
              <a:t>課程授課的簡報、課程內容簡介等公開資料</a:t>
            </a:r>
            <a:endParaRPr lang="en-US" altLang="zh-TW" dirty="0"/>
          </a:p>
          <a:p>
            <a:pPr lvl="1"/>
            <a:r>
              <a:rPr lang="zh-TW" altLang="en-US" dirty="0"/>
              <a:t>可不用加密保護</a:t>
            </a:r>
            <a:endParaRPr lang="en-US" altLang="zh-TW" dirty="0"/>
          </a:p>
          <a:p>
            <a:pPr lvl="1"/>
            <a:r>
              <a:rPr lang="zh-TW" altLang="en-US" dirty="0"/>
              <a:t>放在線上的備份外，最好有一份備份後拔下做離線的資料保存</a:t>
            </a:r>
            <a:endParaRPr lang="en-US" altLang="zh-TW" dirty="0"/>
          </a:p>
          <a:p>
            <a:pPr lvl="1"/>
            <a:r>
              <a:rPr lang="zh-TW" altLang="en-US" dirty="0"/>
              <a:t>有新或更新資料時就要做備份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002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案例</a:t>
            </a:r>
            <a:r>
              <a:rPr lang="en-US" altLang="zh-TW" dirty="0"/>
              <a:t>(</a:t>
            </a:r>
            <a:r>
              <a:rPr lang="zh-TW" altLang="en-US" dirty="0"/>
              <a:t>四</a:t>
            </a:r>
            <a:r>
              <a:rPr lang="en-US" altLang="zh-TW" dirty="0"/>
              <a:t>)</a:t>
            </a:r>
            <a:r>
              <a:rPr lang="zh-TW" altLang="en-US" dirty="0"/>
              <a:t>個人證件、證照資料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個人的身份證、護照、論文、重要報告、專題</a:t>
            </a:r>
            <a:endParaRPr lang="en-US" altLang="zh-TW" dirty="0"/>
          </a:p>
          <a:p>
            <a:pPr lvl="1"/>
            <a:r>
              <a:rPr lang="zh-TW" altLang="en-US" dirty="0"/>
              <a:t>要加密保護</a:t>
            </a:r>
            <a:endParaRPr lang="en-US" altLang="zh-TW" dirty="0"/>
          </a:p>
          <a:p>
            <a:pPr lvl="1"/>
            <a:r>
              <a:rPr lang="zh-TW" altLang="en-US" dirty="0"/>
              <a:t>用隨身碟或隨身硬碟儲存後，拔下放置於安全的地方</a:t>
            </a:r>
            <a:endParaRPr lang="en-US" altLang="zh-TW" dirty="0"/>
          </a:p>
          <a:p>
            <a:pPr lvl="1"/>
            <a:r>
              <a:rPr lang="zh-TW" altLang="en-US" dirty="0"/>
              <a:t>有新或更新資料時就要做備份</a:t>
            </a:r>
            <a:endParaRPr lang="en-US" altLang="zh-TW" dirty="0"/>
          </a:p>
          <a:p>
            <a:r>
              <a:rPr lang="zh-TW" altLang="en-US" dirty="0"/>
              <a:t>一般平時作業及報告</a:t>
            </a:r>
            <a:endParaRPr lang="en-US" altLang="zh-TW" dirty="0"/>
          </a:p>
          <a:p>
            <a:pPr lvl="1"/>
            <a:r>
              <a:rPr lang="zh-TW" altLang="en-US" dirty="0"/>
              <a:t>可不用加密保護</a:t>
            </a:r>
            <a:endParaRPr lang="en-US" altLang="zh-TW" dirty="0"/>
          </a:p>
          <a:p>
            <a:pPr lvl="1"/>
            <a:r>
              <a:rPr lang="zh-TW" altLang="en-US" dirty="0"/>
              <a:t>放在線上的備份外，最好有一份備份後拔下做離線的資料保存</a:t>
            </a:r>
            <a:endParaRPr lang="en-US" altLang="zh-TW" dirty="0"/>
          </a:p>
          <a:p>
            <a:pPr lvl="1"/>
            <a:r>
              <a:rPr lang="zh-TW" altLang="en-US" dirty="0"/>
              <a:t>有新或更新資料時就要做備份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476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備份演練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外接式碟</a:t>
            </a:r>
            <a:endParaRPr lang="en-US" altLang="zh-TW" dirty="0"/>
          </a:p>
          <a:p>
            <a:r>
              <a:rPr lang="zh-TW" altLang="en-US" dirty="0"/>
              <a:t>常見的網路硬碟</a:t>
            </a:r>
            <a:r>
              <a:rPr lang="en-US" altLang="zh-TW" dirty="0"/>
              <a:t>—Google</a:t>
            </a:r>
            <a:r>
              <a:rPr lang="zh-TW" altLang="en-US" dirty="0"/>
              <a:t>為例</a:t>
            </a:r>
            <a:endParaRPr lang="en-US" altLang="zh-TW" dirty="0">
              <a:hlinkClick r:id="rId2"/>
            </a:endParaRPr>
          </a:p>
          <a:p>
            <a:pPr lvl="1"/>
            <a:r>
              <a:rPr lang="en-US" altLang="zh-TW" dirty="0">
                <a:hlinkClick r:id="rId2"/>
              </a:rPr>
              <a:t>https://www.google.com/intl/zh-TW/drive/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注意</a:t>
            </a:r>
            <a:r>
              <a:rPr lang="en-US" altLang="zh-TW" dirty="0">
                <a:solidFill>
                  <a:srgbClr val="FF0000"/>
                </a:solidFill>
              </a:rPr>
              <a:t>:</a:t>
            </a:r>
          </a:p>
          <a:p>
            <a:pPr lvl="2"/>
            <a:r>
              <a:rPr lang="zh-TW" altLang="en-US">
                <a:solidFill>
                  <a:srgbClr val="FF0000"/>
                </a:solidFill>
              </a:rPr>
              <a:t>重要檔案或研究資料若</a:t>
            </a:r>
            <a:r>
              <a:rPr lang="zh-TW" altLang="en-US" dirty="0">
                <a:solidFill>
                  <a:srgbClr val="FF0000"/>
                </a:solidFill>
              </a:rPr>
              <a:t>放在</a:t>
            </a:r>
            <a:r>
              <a:rPr lang="zh-TW" altLang="en-US">
                <a:solidFill>
                  <a:srgbClr val="FF0000"/>
                </a:solidFill>
              </a:rPr>
              <a:t>網路上，檔案</a:t>
            </a:r>
            <a:r>
              <a:rPr lang="zh-TW" altLang="en-US" dirty="0">
                <a:solidFill>
                  <a:srgbClr val="FF0000"/>
                </a:solidFill>
              </a:rPr>
              <a:t>有可能被盜或被</a:t>
            </a:r>
            <a:r>
              <a:rPr lang="zh-TW" altLang="en-US">
                <a:solidFill>
                  <a:srgbClr val="FF0000"/>
                </a:solidFill>
              </a:rPr>
              <a:t>偷看，使前</a:t>
            </a:r>
            <a:r>
              <a:rPr lang="zh-TW" altLang="en-US" dirty="0">
                <a:solidFill>
                  <a:srgbClr val="FF0000"/>
                </a:solidFill>
              </a:rPr>
              <a:t>一定要詳閱</a:t>
            </a:r>
            <a:r>
              <a:rPr lang="zh-TW" altLang="en-US">
                <a:solidFill>
                  <a:srgbClr val="FF0000"/>
                </a:solidFill>
              </a:rPr>
              <a:t>使用規則。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140968"/>
            <a:ext cx="5295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600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小心再小心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備份要儲存在不同的儲存媒體</a:t>
            </a:r>
            <a:endParaRPr lang="en-US" altLang="zh-TW" dirty="0"/>
          </a:p>
          <a:p>
            <a:pPr lvl="1"/>
            <a:r>
              <a:rPr lang="zh-TW" altLang="en-US" dirty="0"/>
              <a:t>隨身碟、隨身硬碟、光碟、網路硬碟等</a:t>
            </a:r>
            <a:endParaRPr lang="en-US" altLang="zh-TW" dirty="0"/>
          </a:p>
          <a:p>
            <a:r>
              <a:rPr lang="zh-TW" altLang="en-US" dirty="0"/>
              <a:t>備份在不同的地方</a:t>
            </a:r>
            <a:endParaRPr lang="en-US" altLang="zh-TW" dirty="0"/>
          </a:p>
          <a:p>
            <a:pPr lvl="1"/>
            <a:r>
              <a:rPr lang="zh-TW" altLang="en-US" dirty="0"/>
              <a:t>家裡、宿舍、網路硬碟等</a:t>
            </a:r>
            <a:endParaRPr lang="en-US" altLang="zh-TW" dirty="0"/>
          </a:p>
          <a:p>
            <a:r>
              <a:rPr lang="zh-TW" altLang="en-US" dirty="0"/>
              <a:t>離線很重要</a:t>
            </a:r>
            <a:endParaRPr lang="en-US" altLang="zh-TW" dirty="0"/>
          </a:p>
          <a:p>
            <a:pPr lvl="1"/>
            <a:r>
              <a:rPr lang="zh-TW" altLang="en-US" dirty="0"/>
              <a:t>防止被勃索軟體加密</a:t>
            </a:r>
            <a:endParaRPr lang="en-US" altLang="zh-TW" dirty="0"/>
          </a:p>
          <a:p>
            <a:r>
              <a:rPr lang="zh-TW" altLang="en-US" dirty="0"/>
              <a:t>重要的資料要加密保護</a:t>
            </a:r>
            <a:endParaRPr lang="en-US" altLang="zh-TW" dirty="0"/>
          </a:p>
          <a:p>
            <a:pPr lvl="1"/>
            <a:r>
              <a:rPr lang="zh-TW" altLang="en-US" dirty="0"/>
              <a:t>要把密碼記（寫）起來，以免忘記而無法打開</a:t>
            </a:r>
            <a:endParaRPr lang="en-US" altLang="zh-TW" dirty="0"/>
          </a:p>
          <a:p>
            <a:r>
              <a:rPr lang="zh-TW" altLang="en-US" dirty="0"/>
              <a:t>抽看備份的資料是否能正常打開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022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備份原由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事發狀況</a:t>
            </a:r>
            <a:endParaRPr lang="en-US" altLang="zh-TW" dirty="0"/>
          </a:p>
          <a:p>
            <a:pPr lvl="1"/>
            <a:r>
              <a:rPr lang="zh-TW" altLang="en-US" dirty="0"/>
              <a:t>我的檔案不小心誤刪、不見或損壞了怎麼辦？</a:t>
            </a:r>
            <a:endParaRPr lang="en-US" altLang="zh-TW" dirty="0"/>
          </a:p>
          <a:p>
            <a:pPr lvl="1"/>
            <a:r>
              <a:rPr lang="zh-TW" altLang="en-US" dirty="0"/>
              <a:t>我的檔案被勒索加密了怎麼辦？</a:t>
            </a:r>
            <a:endParaRPr lang="en-US" altLang="zh-TW" dirty="0"/>
          </a:p>
          <a:p>
            <a:pPr lvl="1"/>
            <a:r>
              <a:rPr lang="zh-TW" altLang="en-US" dirty="0"/>
              <a:t>我修改檔案改到亂掉了，想用之前的版本要如何做？</a:t>
            </a:r>
            <a:endParaRPr lang="en-US" altLang="zh-TW" dirty="0"/>
          </a:p>
          <a:p>
            <a:r>
              <a:rPr lang="zh-TW" altLang="en-US" dirty="0"/>
              <a:t>以上的情況，若有做好備份，則可從備份的地方取得檔案還原，來解決問題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794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資料的類型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文件</a:t>
            </a:r>
            <a:endParaRPr lang="en-US" altLang="zh-TW" dirty="0"/>
          </a:p>
          <a:p>
            <a:r>
              <a:rPr lang="zh-TW" altLang="en-US" dirty="0"/>
              <a:t>圖片</a:t>
            </a:r>
            <a:endParaRPr lang="en-US" altLang="zh-TW" dirty="0"/>
          </a:p>
          <a:p>
            <a:r>
              <a:rPr lang="zh-TW" altLang="en-US" dirty="0"/>
              <a:t>影片</a:t>
            </a:r>
            <a:endParaRPr lang="en-US" altLang="zh-TW" dirty="0"/>
          </a:p>
          <a:p>
            <a:r>
              <a:rPr lang="zh-TW" altLang="en-US" dirty="0"/>
              <a:t>聲音</a:t>
            </a:r>
            <a:endParaRPr lang="en-US" altLang="zh-TW" dirty="0"/>
          </a:p>
          <a:p>
            <a:r>
              <a:rPr lang="zh-TW" altLang="en-US" dirty="0"/>
              <a:t>資料庫</a:t>
            </a:r>
            <a:endParaRPr lang="en-US" altLang="zh-TW" dirty="0"/>
          </a:p>
          <a:p>
            <a:r>
              <a:rPr lang="zh-TW" altLang="en-US" dirty="0"/>
              <a:t>程式</a:t>
            </a:r>
            <a:endParaRPr lang="en-US" altLang="zh-TW" dirty="0"/>
          </a:p>
          <a:p>
            <a:r>
              <a:rPr lang="zh-TW" altLang="en-US"/>
              <a:t>．．．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851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備份的頻率和次數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依資料的重要性</a:t>
            </a:r>
            <a:endParaRPr lang="en-US" altLang="zh-TW" dirty="0"/>
          </a:p>
          <a:p>
            <a:pPr lvl="1"/>
            <a:r>
              <a:rPr lang="zh-TW" altLang="en-US" dirty="0"/>
              <a:t>學院、系辦資料、文件</a:t>
            </a:r>
            <a:r>
              <a:rPr lang="en-US" altLang="zh-TW" dirty="0"/>
              <a:t>…</a:t>
            </a:r>
          </a:p>
          <a:p>
            <a:pPr lvl="1"/>
            <a:r>
              <a:rPr lang="zh-TW" altLang="en-US" dirty="0"/>
              <a:t>行政單位公文、報部資料</a:t>
            </a:r>
            <a:r>
              <a:rPr lang="en-US" altLang="zh-TW" dirty="0"/>
              <a:t>…</a:t>
            </a:r>
          </a:p>
          <a:p>
            <a:pPr lvl="1"/>
            <a:r>
              <a:rPr lang="zh-TW" altLang="en-US" dirty="0"/>
              <a:t>教師研究資料、文件</a:t>
            </a:r>
            <a:r>
              <a:rPr lang="en-US" altLang="zh-TW" dirty="0"/>
              <a:t>…</a:t>
            </a:r>
          </a:p>
          <a:p>
            <a:pPr lvl="1"/>
            <a:r>
              <a:rPr lang="zh-TW" altLang="en-US" dirty="0"/>
              <a:t>個人證件、證照資料</a:t>
            </a:r>
            <a:r>
              <a:rPr lang="en-US" altLang="zh-TW" dirty="0"/>
              <a:t>…</a:t>
            </a:r>
          </a:p>
          <a:p>
            <a:r>
              <a:rPr lang="zh-TW" altLang="en-US" dirty="0"/>
              <a:t>依資料的異動頻率</a:t>
            </a:r>
            <a:endParaRPr lang="en-US" altLang="zh-TW" dirty="0"/>
          </a:p>
          <a:p>
            <a:pPr lvl="1"/>
            <a:r>
              <a:rPr lang="zh-TW" altLang="en-US" dirty="0"/>
              <a:t>日、週、月、季、年異動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訂定備份週期</a:t>
            </a:r>
            <a:r>
              <a:rPr lang="en-US" altLang="zh-TW" dirty="0"/>
              <a:t>—</a:t>
            </a:r>
            <a:r>
              <a:rPr lang="zh-TW" altLang="en-US" dirty="0"/>
              <a:t>每年、每月、每週、每日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237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備份媒體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光碟</a:t>
            </a:r>
            <a:r>
              <a:rPr lang="en-US" altLang="zh-TW" dirty="0"/>
              <a:t>(CD</a:t>
            </a:r>
            <a:r>
              <a:rPr lang="zh-TW" altLang="en-US" dirty="0"/>
              <a:t>、</a:t>
            </a:r>
            <a:r>
              <a:rPr lang="en-US" altLang="zh-TW" dirty="0"/>
              <a:t>DVD</a:t>
            </a:r>
            <a:r>
              <a:rPr lang="zh-TW" altLang="en-US" dirty="0"/>
              <a:t>、藍光</a:t>
            </a:r>
            <a:r>
              <a:rPr lang="en-US" altLang="zh-TW" dirty="0"/>
              <a:t>…)</a:t>
            </a:r>
          </a:p>
          <a:p>
            <a:r>
              <a:rPr lang="zh-TW" altLang="en-US" dirty="0"/>
              <a:t>外接式硬碟</a:t>
            </a:r>
            <a:r>
              <a:rPr lang="en-US" altLang="zh-TW" dirty="0"/>
              <a:t>(</a:t>
            </a:r>
            <a:r>
              <a:rPr lang="zh-TW" altLang="en-US" dirty="0"/>
              <a:t>傳統硬碟、</a:t>
            </a:r>
            <a:r>
              <a:rPr lang="en-US" altLang="zh-TW" dirty="0"/>
              <a:t>SSD…)</a:t>
            </a:r>
          </a:p>
          <a:p>
            <a:r>
              <a:rPr lang="zh-TW" altLang="en-US" dirty="0"/>
              <a:t>隨身碟</a:t>
            </a:r>
            <a:r>
              <a:rPr lang="en-US" altLang="zh-TW" dirty="0"/>
              <a:t>(USB</a:t>
            </a:r>
            <a:r>
              <a:rPr lang="zh-TW" altLang="en-US" dirty="0"/>
              <a:t>隨身碟、</a:t>
            </a:r>
            <a:r>
              <a:rPr lang="en-US" altLang="zh-TW" dirty="0"/>
              <a:t>MicroSD…)</a:t>
            </a:r>
          </a:p>
          <a:p>
            <a:r>
              <a:rPr lang="zh-TW" altLang="en-US" dirty="0"/>
              <a:t>雲端硬碟</a:t>
            </a:r>
            <a:r>
              <a:rPr lang="en-US" altLang="zh-TW" dirty="0"/>
              <a:t>(Google</a:t>
            </a:r>
            <a:r>
              <a:rPr lang="zh-TW" altLang="en-US" dirty="0"/>
              <a:t>、</a:t>
            </a:r>
            <a:r>
              <a:rPr lang="en-US" altLang="zh-TW" dirty="0"/>
              <a:t>Microsoft</a:t>
            </a:r>
            <a:r>
              <a:rPr lang="zh-TW" altLang="en-US" dirty="0"/>
              <a:t>、</a:t>
            </a:r>
            <a:r>
              <a:rPr lang="en-US" altLang="zh-TW" dirty="0"/>
              <a:t>Dropbox…)</a:t>
            </a:r>
          </a:p>
          <a:p>
            <a:r>
              <a:rPr lang="zh-TW" altLang="en-US" dirty="0"/>
              <a:t>磁碟陣列</a:t>
            </a:r>
            <a:r>
              <a:rPr lang="en-US" altLang="zh-TW" dirty="0"/>
              <a:t>(Synology</a:t>
            </a:r>
            <a:r>
              <a:rPr lang="zh-TW" altLang="en-US" dirty="0"/>
              <a:t>、</a:t>
            </a:r>
            <a:r>
              <a:rPr lang="en-US" altLang="zh-TW" dirty="0"/>
              <a:t>QNAP…)</a:t>
            </a:r>
          </a:p>
        </p:txBody>
      </p:sp>
    </p:spTree>
    <p:extLst>
      <p:ext uri="{BB962C8B-B14F-4D97-AF65-F5344CB8AC3E}">
        <p14:creationId xmlns:p14="http://schemas.microsoft.com/office/powerpoint/2010/main" val="356883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各種備份媒體優缺點（一）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光碟</a:t>
            </a:r>
            <a:r>
              <a:rPr lang="en-US" altLang="zh-TW" dirty="0"/>
              <a:t>(CD</a:t>
            </a:r>
            <a:r>
              <a:rPr lang="zh-TW" altLang="en-US" dirty="0"/>
              <a:t>、</a:t>
            </a:r>
            <a:r>
              <a:rPr lang="en-US" altLang="zh-TW" dirty="0"/>
              <a:t>DVD</a:t>
            </a:r>
            <a:r>
              <a:rPr lang="zh-TW" altLang="en-US" dirty="0"/>
              <a:t>、藍光</a:t>
            </a:r>
            <a:r>
              <a:rPr lang="en-US" altLang="zh-TW" dirty="0"/>
              <a:t>…)</a:t>
            </a:r>
          </a:p>
          <a:p>
            <a:pPr lvl="1"/>
            <a:r>
              <a:rPr lang="zh-TW" altLang="en-US" dirty="0"/>
              <a:t>優點：資料不容易被修改</a:t>
            </a:r>
            <a:endParaRPr lang="en-US" altLang="zh-TW" dirty="0"/>
          </a:p>
          <a:p>
            <a:pPr lvl="1"/>
            <a:r>
              <a:rPr lang="zh-TW" altLang="en-US" dirty="0"/>
              <a:t>缺點：因刮傷、變形、塗層材料衰退等原因無法讀取</a:t>
            </a:r>
            <a:endParaRPr lang="en-US" altLang="zh-TW" dirty="0"/>
          </a:p>
          <a:p>
            <a:r>
              <a:rPr lang="zh-TW" altLang="en-US" dirty="0"/>
              <a:t>外接式硬碟</a:t>
            </a:r>
            <a:r>
              <a:rPr lang="en-US" altLang="zh-TW" dirty="0"/>
              <a:t>(</a:t>
            </a:r>
            <a:r>
              <a:rPr lang="zh-TW" altLang="en-US" dirty="0"/>
              <a:t>傳統硬碟、</a:t>
            </a:r>
            <a:r>
              <a:rPr lang="en-US" altLang="zh-TW" dirty="0"/>
              <a:t>SSD…)</a:t>
            </a:r>
          </a:p>
          <a:p>
            <a:pPr lvl="1"/>
            <a:r>
              <a:rPr lang="zh-TW" altLang="en-US" dirty="0"/>
              <a:t>傳統硬碟及ＳＳＤ優點：攜帶及放置容易</a:t>
            </a:r>
            <a:endParaRPr lang="en-US" altLang="zh-TW" dirty="0"/>
          </a:p>
          <a:p>
            <a:pPr lvl="1"/>
            <a:r>
              <a:rPr lang="zh-TW" altLang="en-US" dirty="0"/>
              <a:t>傳統硬碟缺點：壞軌、摔壞、受強力磁鐵而無法讀取</a:t>
            </a:r>
            <a:endParaRPr lang="en-US" altLang="zh-TW" dirty="0"/>
          </a:p>
          <a:p>
            <a:pPr lvl="1"/>
            <a:r>
              <a:rPr lang="zh-TW" altLang="en-US" dirty="0"/>
              <a:t>ＳＳＤ缺點：電子零件耗損、過熱等因素損壞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024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各種備份媒體優缺點（二）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隨身碟</a:t>
            </a:r>
            <a:r>
              <a:rPr lang="en-US" altLang="zh-TW" dirty="0"/>
              <a:t>(USB</a:t>
            </a:r>
            <a:r>
              <a:rPr lang="zh-TW" altLang="en-US" dirty="0"/>
              <a:t>隨身碟、</a:t>
            </a:r>
            <a:r>
              <a:rPr lang="en-US" altLang="zh-TW" dirty="0"/>
              <a:t>MicroSD…)</a:t>
            </a:r>
          </a:p>
          <a:p>
            <a:pPr lvl="1"/>
            <a:r>
              <a:rPr lang="zh-TW" altLang="en-US" dirty="0"/>
              <a:t>優點：體積小</a:t>
            </a:r>
            <a:endParaRPr lang="en-US" altLang="zh-TW" dirty="0"/>
          </a:p>
          <a:p>
            <a:pPr lvl="1"/>
            <a:r>
              <a:rPr lang="zh-TW" altLang="en-US" dirty="0"/>
              <a:t>缺點：過熱、電子零件耗損、壓壞、遺失</a:t>
            </a:r>
            <a:endParaRPr lang="en-US" altLang="zh-TW" dirty="0"/>
          </a:p>
          <a:p>
            <a:r>
              <a:rPr lang="zh-TW" altLang="en-US" dirty="0"/>
              <a:t>雲端硬碟</a:t>
            </a:r>
            <a:r>
              <a:rPr lang="en-US" altLang="zh-TW" dirty="0"/>
              <a:t>(Google</a:t>
            </a:r>
            <a:r>
              <a:rPr lang="zh-TW" altLang="en-US" dirty="0"/>
              <a:t>、</a:t>
            </a:r>
            <a:r>
              <a:rPr lang="en-US" altLang="zh-TW" dirty="0"/>
              <a:t>Microsoft</a:t>
            </a:r>
            <a:r>
              <a:rPr lang="zh-TW" altLang="en-US" dirty="0"/>
              <a:t>、</a:t>
            </a:r>
            <a:r>
              <a:rPr lang="en-US" altLang="zh-TW" dirty="0"/>
              <a:t>Dropbox…)</a:t>
            </a:r>
          </a:p>
          <a:p>
            <a:pPr lvl="1"/>
            <a:r>
              <a:rPr lang="zh-TW" altLang="en-US" dirty="0"/>
              <a:t>優點：可做異地備份</a:t>
            </a:r>
            <a:endParaRPr lang="en-US" altLang="zh-TW" dirty="0"/>
          </a:p>
          <a:p>
            <a:pPr lvl="1"/>
            <a:r>
              <a:rPr lang="zh-TW" altLang="en-US" dirty="0"/>
              <a:t>缺點：重要檔案若放在網路上的檔案有可能被盜或被偷看</a:t>
            </a:r>
            <a:endParaRPr lang="en-US" altLang="zh-TW" dirty="0"/>
          </a:p>
          <a:p>
            <a:r>
              <a:rPr lang="zh-TW" altLang="en-US" dirty="0"/>
              <a:t>磁碟陣列</a:t>
            </a:r>
            <a:r>
              <a:rPr lang="en-US" altLang="zh-TW" dirty="0"/>
              <a:t>(Synology</a:t>
            </a:r>
            <a:r>
              <a:rPr lang="zh-TW" altLang="en-US" dirty="0"/>
              <a:t>、</a:t>
            </a:r>
            <a:r>
              <a:rPr lang="en-US" altLang="zh-TW" dirty="0"/>
              <a:t>QNAP…)</a:t>
            </a:r>
          </a:p>
          <a:p>
            <a:pPr lvl="1"/>
            <a:r>
              <a:rPr lang="zh-TW" altLang="en-US" dirty="0"/>
              <a:t>優點：容量相對比較大</a:t>
            </a:r>
            <a:endParaRPr lang="en-US" altLang="zh-TW" dirty="0"/>
          </a:p>
          <a:p>
            <a:pPr lvl="1"/>
            <a:r>
              <a:rPr lang="zh-TW" altLang="en-US" dirty="0"/>
              <a:t>缺點：壞軌、硬體故障無法連線、不容易攜帶</a:t>
            </a:r>
          </a:p>
        </p:txBody>
      </p:sp>
    </p:spTree>
    <p:extLst>
      <p:ext uri="{BB962C8B-B14F-4D97-AF65-F5344CB8AC3E}">
        <p14:creationId xmlns:p14="http://schemas.microsoft.com/office/powerpoint/2010/main" val="424726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常見的儲存媒體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12776"/>
            <a:ext cx="1944216" cy="79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44416"/>
            <a:ext cx="1979136" cy="319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412776"/>
            <a:ext cx="886594" cy="67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2776"/>
            <a:ext cx="1128749" cy="151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9533"/>
            <a:ext cx="20669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358" y="3077327"/>
            <a:ext cx="37338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95300"/>
            <a:ext cx="1524499" cy="144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7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要加密保護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用</a:t>
            </a:r>
            <a:r>
              <a:rPr lang="en-US" altLang="zh-TW" dirty="0"/>
              <a:t>word</a:t>
            </a:r>
            <a:r>
              <a:rPr lang="zh-TW" altLang="en-US" dirty="0"/>
              <a:t>、</a:t>
            </a:r>
            <a:r>
              <a:rPr lang="en-US" altLang="zh-TW" dirty="0" err="1"/>
              <a:t>exce</a:t>
            </a:r>
            <a:r>
              <a:rPr lang="en-US" altLang="zh-TW" dirty="0"/>
              <a:t>…</a:t>
            </a:r>
            <a:r>
              <a:rPr lang="zh-TW" altLang="en-US" dirty="0"/>
              <a:t>內建的加密保護。</a:t>
            </a:r>
            <a:endParaRPr lang="en-US" altLang="zh-TW" dirty="0"/>
          </a:p>
          <a:p>
            <a:r>
              <a:rPr lang="zh-TW" altLang="en-US" dirty="0"/>
              <a:t>用壓縮軟體例如</a:t>
            </a:r>
            <a:r>
              <a:rPr lang="en-US" altLang="zh-TW" dirty="0"/>
              <a:t>zip</a:t>
            </a:r>
            <a:r>
              <a:rPr lang="zh-TW" altLang="en-US" dirty="0"/>
              <a:t> 、 </a:t>
            </a:r>
            <a:r>
              <a:rPr lang="en-US" altLang="zh-TW" dirty="0"/>
              <a:t>7zip</a:t>
            </a:r>
            <a:r>
              <a:rPr lang="zh-TW" altLang="en-US" dirty="0"/>
              <a:t>、</a:t>
            </a:r>
            <a:r>
              <a:rPr lang="en-US" altLang="zh-TW" dirty="0" err="1"/>
              <a:t>Winrar</a:t>
            </a:r>
            <a:r>
              <a:rPr lang="zh-TW" altLang="en-US" dirty="0"/>
              <a:t>等做加密保護。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注意：密碼要寫在簿子或用其他方法記好，以免無法打開。</a:t>
            </a:r>
          </a:p>
        </p:txBody>
      </p:sp>
    </p:spTree>
    <p:extLst>
      <p:ext uri="{BB962C8B-B14F-4D97-AF65-F5344CB8AC3E}">
        <p14:creationId xmlns:p14="http://schemas.microsoft.com/office/powerpoint/2010/main" val="331882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20016</TotalTime>
  <Words>966</Words>
  <Application>Microsoft Office PowerPoint</Application>
  <PresentationFormat>如螢幕大小 (4:3)</PresentationFormat>
  <Paragraphs>114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华文行楷</vt:lpstr>
      <vt:lpstr>微軟正黑體</vt:lpstr>
      <vt:lpstr>新細明體</vt:lpstr>
      <vt:lpstr>Arial</vt:lpstr>
      <vt:lpstr>Calibri</vt:lpstr>
      <vt:lpstr>Cambria</vt:lpstr>
      <vt:lpstr>Wingdings 2</vt:lpstr>
      <vt:lpstr>行雲流水</vt:lpstr>
      <vt:lpstr>個人電腦資料備份與還原</vt:lpstr>
      <vt:lpstr>備份原由</vt:lpstr>
      <vt:lpstr>資料的類型</vt:lpstr>
      <vt:lpstr>備份的頻率和次數</vt:lpstr>
      <vt:lpstr>備份媒體</vt:lpstr>
      <vt:lpstr>各種備份媒體優缺點（一）</vt:lpstr>
      <vt:lpstr>各種備份媒體優缺點（二）</vt:lpstr>
      <vt:lpstr>常見的儲存媒體</vt:lpstr>
      <vt:lpstr>要加密保護</vt:lpstr>
      <vt:lpstr>案例(一)學院、系辦資料、文件</vt:lpstr>
      <vt:lpstr>案例(二)行政單位公文、報部資料</vt:lpstr>
      <vt:lpstr>案例(三)教師研究資料、文件</vt:lpstr>
      <vt:lpstr>案例(四)個人證件、證照資料</vt:lpstr>
      <vt:lpstr>備份演練</vt:lpstr>
      <vt:lpstr>小心再小心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資料備份</dc:title>
  <dc:creator>yclin</dc:creator>
  <cp:lastModifiedBy>user</cp:lastModifiedBy>
  <cp:revision>67</cp:revision>
  <dcterms:created xsi:type="dcterms:W3CDTF">2020-06-18T02:51:49Z</dcterms:created>
  <dcterms:modified xsi:type="dcterms:W3CDTF">2020-10-30T08:46:05Z</dcterms:modified>
</cp:coreProperties>
</file>